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8" r:id="rId6"/>
    <p:sldMasterId id="2147483807" r:id="rId7"/>
  </p:sldMasterIdLst>
  <p:notesMasterIdLst>
    <p:notesMasterId r:id="rId45"/>
  </p:notesMasterIdLst>
  <p:sldIdLst>
    <p:sldId id="256" r:id="rId8"/>
    <p:sldId id="556" r:id="rId9"/>
    <p:sldId id="555" r:id="rId10"/>
    <p:sldId id="602" r:id="rId11"/>
    <p:sldId id="619" r:id="rId12"/>
    <p:sldId id="606" r:id="rId13"/>
    <p:sldId id="607" r:id="rId14"/>
    <p:sldId id="608" r:id="rId15"/>
    <p:sldId id="609" r:id="rId16"/>
    <p:sldId id="610" r:id="rId17"/>
    <p:sldId id="611" r:id="rId18"/>
    <p:sldId id="612" r:id="rId19"/>
    <p:sldId id="613" r:id="rId20"/>
    <p:sldId id="614" r:id="rId21"/>
    <p:sldId id="615" r:id="rId22"/>
    <p:sldId id="616" r:id="rId23"/>
    <p:sldId id="617" r:id="rId24"/>
    <p:sldId id="618" r:id="rId25"/>
    <p:sldId id="557" r:id="rId26"/>
    <p:sldId id="620" r:id="rId27"/>
    <p:sldId id="561" r:id="rId28"/>
    <p:sldId id="558" r:id="rId29"/>
    <p:sldId id="560" r:id="rId30"/>
    <p:sldId id="567" r:id="rId31"/>
    <p:sldId id="544" r:id="rId32"/>
    <p:sldId id="582" r:id="rId33"/>
    <p:sldId id="590" r:id="rId34"/>
    <p:sldId id="562" r:id="rId35"/>
    <p:sldId id="563" r:id="rId36"/>
    <p:sldId id="564" r:id="rId37"/>
    <p:sldId id="589" r:id="rId38"/>
    <p:sldId id="580" r:id="rId39"/>
    <p:sldId id="572" r:id="rId40"/>
    <p:sldId id="573" r:id="rId41"/>
    <p:sldId id="593" r:id="rId42"/>
    <p:sldId id="594" r:id="rId43"/>
    <p:sldId id="605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256"/>
            <p14:sldId id="556"/>
            <p14:sldId id="555"/>
            <p14:sldId id="602"/>
          </p14:sldIdLst>
        </p14:section>
        <p14:section name="App Service Architecture" id="{94340B01-39E1-4212-8BF9-2213210E7B56}">
          <p14:sldIdLst>
            <p14:sldId id="619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  <p14:sldId id="557"/>
          </p14:sldIdLst>
        </p14:section>
        <p14:section name="Hello World and Tools" id="{E641CDA6-7EC5-4AD1-9A94-804AEF9FCBF3}">
          <p14:sldIdLst>
            <p14:sldId id="620"/>
            <p14:sldId id="561"/>
            <p14:sldId id="558"/>
            <p14:sldId id="560"/>
            <p14:sldId id="567"/>
            <p14:sldId id="544"/>
            <p14:sldId id="582"/>
            <p14:sldId id="590"/>
            <p14:sldId id="562"/>
            <p14:sldId id="563"/>
            <p14:sldId id="564"/>
            <p14:sldId id="589"/>
          </p14:sldIdLst>
        </p14:section>
        <p14:section name="WebJobs" id="{12465B8C-5530-452D-9D7F-A3E165ADDE0F}">
          <p14:sldIdLst>
            <p14:sldId id="580"/>
            <p14:sldId id="572"/>
            <p14:sldId id="573"/>
          </p14:sldIdLst>
        </p14:section>
        <p14:section name="Application Insights" id="{31F9149E-C170-4E61-8C32-78FBFFDAEC9C}">
          <p14:sldIdLst>
            <p14:sldId id="593"/>
            <p14:sldId id="594"/>
          </p14:sldIdLst>
        </p14:section>
        <p14:section name="Exit" id="{26D33BE0-B19C-465D-8801-1598009CC099}">
          <p14:sldIdLst>
            <p14:sldId id="6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6" autoAdjust="0"/>
    <p:restoredTop sz="77612" autoAdjust="0"/>
  </p:normalViewPr>
  <p:slideViewPr>
    <p:cSldViewPr snapToGrid="0">
      <p:cViewPr varScale="1">
        <p:scale>
          <a:sx n="90" d="100"/>
          <a:sy n="90" d="100"/>
        </p:scale>
        <p:origin x="1062" y="9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5/23/2015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951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3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44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57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42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Build an Architecture </a:t>
            </a:r>
            <a:r>
              <a:rPr lang="en-NZ" smtClean="0"/>
              <a:t>that is ^</a:t>
            </a:r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4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File / New Web Application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Show Host In The Cloud dialog</a:t>
            </a:r>
          </a:p>
          <a:p>
            <a:pPr marL="228600" indent="-228600">
              <a:buAutoNum type="arabicPeriod"/>
            </a:pPr>
            <a:r>
              <a:rPr lang="en-US" dirty="0" smtClean="0"/>
              <a:t>Select Empty web site (for quick create)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smtClean="0"/>
              <a:t>Right-click</a:t>
            </a:r>
            <a:r>
              <a:rPr lang="en-US" baseline="0" dirty="0" smtClean="0"/>
              <a:t> project, select Publish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Show Web App creation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Cancel publish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Show Web App in Server Explorer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Right-click one Web App and show settings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12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Slide Objectives:</a:t>
            </a: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Objective #1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Transition:</a:t>
            </a: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Transition statement(s) to setup the slide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Speaking Points:</a:t>
            </a: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Speaking Point  #1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Speaking Point  #2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Notes:</a:t>
            </a:r>
            <a:endParaRPr lang="en-US" sz="1200" kern="1200" dirty="0" smtClean="0">
              <a:solidFill>
                <a:schemeClr val="tx1"/>
              </a:solidFill>
              <a:effectLst/>
              <a:latin typeface="Segoe UI" pitchFamily="34" charset="0"/>
              <a:ea typeface="+mn-ea"/>
              <a:cs typeface="+mn-cs"/>
            </a:endParaRP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Segoe UI" pitchFamily="34" charset="0"/>
                <a:ea typeface="+mn-ea"/>
                <a:cs typeface="+mn-cs"/>
              </a:rPr>
              <a:t>Any notes go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C67A6-C0E7-47DF-97C2-CA9B11275397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0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9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1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Making the point that Virtual Machines</a:t>
            </a:r>
            <a:r>
              <a:rPr lang="en-US" baseline="0" noProof="0" dirty="0" smtClean="0"/>
              <a:t> is IaaS while both CloudServices and Websites are PaaS.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391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8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5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6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96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653DB-B31F-428D-9506-C3E312885146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65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 smtClean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 smtClean="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 smtClean="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 smtClean="0">
                <a:solidFill>
                  <a:schemeClr val="tx2"/>
                </a:solidFill>
              </a:rPr>
              <a:t>Subhead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 smtClean="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 smtClean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Presenter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 smtClean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71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44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96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21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7801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02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71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894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 smtClean="0"/>
              <a:t>Statement</a:t>
            </a:r>
            <a:endParaRPr lang="en-US" sz="7998" dirty="0"/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8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450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146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84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6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7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66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445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949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213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939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394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29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27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69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6170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686" dirty="0" smtClean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845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407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6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46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66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3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0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9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92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952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399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66960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72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6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7535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12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4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778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0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3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47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5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png"/><Relationship Id="rId5" Type="http://schemas.openxmlformats.org/officeDocument/2006/relationships/image" Target="../media/image15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emf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15.emf"/><Relationship Id="rId10" Type="http://schemas.openxmlformats.org/officeDocument/2006/relationships/image" Target="../media/image27.emf"/><Relationship Id="rId4" Type="http://schemas.openxmlformats.org/officeDocument/2006/relationships/image" Target="../media/image22.emf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emf"/><Relationship Id="rId7" Type="http://schemas.openxmlformats.org/officeDocument/2006/relationships/image" Target="../media/image24.png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png"/><Relationship Id="rId11" Type="http://schemas.openxmlformats.org/officeDocument/2006/relationships/image" Target="../media/image28.emf"/><Relationship Id="rId5" Type="http://schemas.openxmlformats.org/officeDocument/2006/relationships/image" Target="../media/image15.emf"/><Relationship Id="rId10" Type="http://schemas.openxmlformats.org/officeDocument/2006/relationships/image" Target="../media/image27.emf"/><Relationship Id="rId4" Type="http://schemas.openxmlformats.org/officeDocument/2006/relationships/image" Target="../media/image22.emf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12" Type="http://schemas.openxmlformats.org/officeDocument/2006/relationships/image" Target="../media/image40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emf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Relationship Id="rId1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36.png"/><Relationship Id="rId3" Type="http://schemas.openxmlformats.org/officeDocument/2006/relationships/image" Target="../media/image30.emf"/><Relationship Id="rId7" Type="http://schemas.openxmlformats.org/officeDocument/2006/relationships/image" Target="../media/image42.emf"/><Relationship Id="rId12" Type="http://schemas.openxmlformats.org/officeDocument/2006/relationships/image" Target="../media/image35.emf"/><Relationship Id="rId2" Type="http://schemas.openxmlformats.org/officeDocument/2006/relationships/image" Target="../media/image55.emf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11" Type="http://schemas.openxmlformats.org/officeDocument/2006/relationships/image" Target="../media/image40.emf"/><Relationship Id="rId5" Type="http://schemas.openxmlformats.org/officeDocument/2006/relationships/image" Target="../media/image33.emf"/><Relationship Id="rId15" Type="http://schemas.openxmlformats.org/officeDocument/2006/relationships/image" Target="../media/image39.emf"/><Relationship Id="rId10" Type="http://schemas.openxmlformats.org/officeDocument/2006/relationships/image" Target="../media/image37.emf"/><Relationship Id="rId4" Type="http://schemas.openxmlformats.org/officeDocument/2006/relationships/image" Target="../media/image32.emf"/><Relationship Id="rId9" Type="http://schemas.openxmlformats.org/officeDocument/2006/relationships/image" Target="../media/image34.emf"/><Relationship Id="rId14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39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8.emf"/><Relationship Id="rId2" Type="http://schemas.openxmlformats.org/officeDocument/2006/relationships/image" Target="../media/image55.emf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11" Type="http://schemas.openxmlformats.org/officeDocument/2006/relationships/image" Target="../media/image36.png"/><Relationship Id="rId5" Type="http://schemas.openxmlformats.org/officeDocument/2006/relationships/image" Target="../media/image33.emf"/><Relationship Id="rId15" Type="http://schemas.openxmlformats.org/officeDocument/2006/relationships/image" Target="../media/image43.emf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image" Target="../media/image40.emf"/><Relationship Id="rId1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40.emf"/><Relationship Id="rId3" Type="http://schemas.openxmlformats.org/officeDocument/2006/relationships/image" Target="../media/image42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31.emf"/><Relationship Id="rId16" Type="http://schemas.openxmlformats.org/officeDocument/2006/relationships/image" Target="../media/image4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emf"/><Relationship Id="rId11" Type="http://schemas.openxmlformats.org/officeDocument/2006/relationships/image" Target="../media/image36.png"/><Relationship Id="rId5" Type="http://schemas.openxmlformats.org/officeDocument/2006/relationships/image" Target="../media/image55.emf"/><Relationship Id="rId15" Type="http://schemas.openxmlformats.org/officeDocument/2006/relationships/image" Target="../media/image39.emf"/><Relationship Id="rId10" Type="http://schemas.openxmlformats.org/officeDocument/2006/relationships/image" Target="../media/image35.emf"/><Relationship Id="rId4" Type="http://schemas.openxmlformats.org/officeDocument/2006/relationships/image" Target="../media/image43.emf"/><Relationship Id="rId9" Type="http://schemas.openxmlformats.org/officeDocument/2006/relationships/image" Target="../media/image34.emf"/><Relationship Id="rId1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image" Target="../media/image57.emf"/><Relationship Id="rId18" Type="http://schemas.openxmlformats.org/officeDocument/2006/relationships/image" Target="../media/image42.emf"/><Relationship Id="rId3" Type="http://schemas.openxmlformats.org/officeDocument/2006/relationships/image" Target="../media/image55.emf"/><Relationship Id="rId21" Type="http://schemas.openxmlformats.org/officeDocument/2006/relationships/image" Target="../media/image61.emf"/><Relationship Id="rId7" Type="http://schemas.openxmlformats.org/officeDocument/2006/relationships/image" Target="../media/image31.emf"/><Relationship Id="rId12" Type="http://schemas.openxmlformats.org/officeDocument/2006/relationships/image" Target="../media/image36.png"/><Relationship Id="rId17" Type="http://schemas.openxmlformats.org/officeDocument/2006/relationships/image" Target="../media/image59.emf"/><Relationship Id="rId2" Type="http://schemas.openxmlformats.org/officeDocument/2006/relationships/image" Target="../media/image56.emf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emf"/><Relationship Id="rId11" Type="http://schemas.openxmlformats.org/officeDocument/2006/relationships/image" Target="../media/image35.emf"/><Relationship Id="rId5" Type="http://schemas.openxmlformats.org/officeDocument/2006/relationships/image" Target="../media/image32.emf"/><Relationship Id="rId15" Type="http://schemas.openxmlformats.org/officeDocument/2006/relationships/image" Target="../media/image39.emf"/><Relationship Id="rId23" Type="http://schemas.openxmlformats.org/officeDocument/2006/relationships/image" Target="../media/image41.emf"/><Relationship Id="rId10" Type="http://schemas.openxmlformats.org/officeDocument/2006/relationships/image" Target="../media/image40.emf"/><Relationship Id="rId19" Type="http://schemas.openxmlformats.org/officeDocument/2006/relationships/image" Target="../media/image43.emf"/><Relationship Id="rId4" Type="http://schemas.openxmlformats.org/officeDocument/2006/relationships/image" Target="../media/image30.emf"/><Relationship Id="rId9" Type="http://schemas.openxmlformats.org/officeDocument/2006/relationships/image" Target="../media/image37.emf"/><Relationship Id="rId14" Type="http://schemas.openxmlformats.org/officeDocument/2006/relationships/image" Target="../media/image38.emf"/><Relationship Id="rId22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6.png"/><Relationship Id="rId18" Type="http://schemas.openxmlformats.org/officeDocument/2006/relationships/image" Target="../media/image43.emf"/><Relationship Id="rId26" Type="http://schemas.openxmlformats.org/officeDocument/2006/relationships/image" Target="../media/image41.emf"/><Relationship Id="rId3" Type="http://schemas.openxmlformats.org/officeDocument/2006/relationships/image" Target="../media/image63.emf"/><Relationship Id="rId21" Type="http://schemas.openxmlformats.org/officeDocument/2006/relationships/image" Target="../media/image61.emf"/><Relationship Id="rId7" Type="http://schemas.openxmlformats.org/officeDocument/2006/relationships/image" Target="../media/image59.emf"/><Relationship Id="rId12" Type="http://schemas.openxmlformats.org/officeDocument/2006/relationships/image" Target="../media/image35.emf"/><Relationship Id="rId17" Type="http://schemas.openxmlformats.org/officeDocument/2006/relationships/image" Target="../media/image42.emf"/><Relationship Id="rId25" Type="http://schemas.openxmlformats.org/officeDocument/2006/relationships/image" Target="../media/image67.emf"/><Relationship Id="rId2" Type="http://schemas.openxmlformats.org/officeDocument/2006/relationships/image" Target="../media/image55.emf"/><Relationship Id="rId16" Type="http://schemas.openxmlformats.org/officeDocument/2006/relationships/image" Target="../media/image58.emf"/><Relationship Id="rId20" Type="http://schemas.openxmlformats.org/officeDocument/2006/relationships/image" Target="../media/image6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emf"/><Relationship Id="rId11" Type="http://schemas.openxmlformats.org/officeDocument/2006/relationships/image" Target="../media/image40.emf"/><Relationship Id="rId24" Type="http://schemas.openxmlformats.org/officeDocument/2006/relationships/image" Target="../media/image66.emf"/><Relationship Id="rId5" Type="http://schemas.openxmlformats.org/officeDocument/2006/relationships/image" Target="../media/image37.emf"/><Relationship Id="rId15" Type="http://schemas.openxmlformats.org/officeDocument/2006/relationships/image" Target="../media/image39.emf"/><Relationship Id="rId23" Type="http://schemas.openxmlformats.org/officeDocument/2006/relationships/image" Target="../media/image65.emf"/><Relationship Id="rId10" Type="http://schemas.openxmlformats.org/officeDocument/2006/relationships/image" Target="../media/image34.emf"/><Relationship Id="rId19" Type="http://schemas.openxmlformats.org/officeDocument/2006/relationships/image" Target="../media/image64.emf"/><Relationship Id="rId4" Type="http://schemas.openxmlformats.org/officeDocument/2006/relationships/image" Target="../media/image56.emf"/><Relationship Id="rId9" Type="http://schemas.openxmlformats.org/officeDocument/2006/relationships/image" Target="../media/image32.emf"/><Relationship Id="rId14" Type="http://schemas.openxmlformats.org/officeDocument/2006/relationships/image" Target="../media/image38.emf"/><Relationship Id="rId22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App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2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1230796" y="2249939"/>
            <a:ext cx="2871999" cy="1243885"/>
            <a:chOff x="5777129" y="952400"/>
            <a:chExt cx="2929589" cy="1268828"/>
          </a:xfrm>
        </p:grpSpPr>
        <p:sp>
          <p:nvSpPr>
            <p:cNvPr id="34" name="TextBox 33"/>
            <p:cNvSpPr txBox="1"/>
            <p:nvPr/>
          </p:nvSpPr>
          <p:spPr>
            <a:xfrm>
              <a:off x="5777129" y="1750116"/>
              <a:ext cx="2929589" cy="471112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5030844" y="886460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Full capability set available including: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.NET, Node.js, Java, PHP, and Python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Integrated VS publish, remote debug…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GitHub,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443513" y="3705540"/>
            <a:ext cx="2779213" cy="890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Web apps run as-is</a:t>
            </a:r>
          </a:p>
          <a:p>
            <a:pPr algn="ctr" defTabSz="878526">
              <a:spcAft>
                <a:spcPts val="588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changes required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77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139502" y="834071"/>
            <a:ext cx="6481423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capabilities for Mobile apps: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Webjobs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for long running tasks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CI with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GitHub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BitBucket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VSO 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Auto-load balance, </a:t>
            </a: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Autoscale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, Geo DR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Virtual networking and hybrid connections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Site slots for staged deployments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84633" y="3703490"/>
            <a:ext cx="2719246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Mobile services plus</a:t>
            </a:r>
          </a:p>
          <a:p>
            <a:pPr algn="ctr" defTabSz="878526">
              <a:spcAft>
                <a:spcPts val="1765"/>
              </a:spcAft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 whole lot more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86956" y="2203879"/>
            <a:ext cx="2583710" cy="1375200"/>
            <a:chOff x="8857428" y="774015"/>
            <a:chExt cx="2635519" cy="1402775"/>
          </a:xfrm>
        </p:grpSpPr>
        <p:sp>
          <p:nvSpPr>
            <p:cNvPr id="10" name="TextBox 9"/>
            <p:cNvSpPr txBox="1"/>
            <p:nvPr/>
          </p:nvSpPr>
          <p:spPr>
            <a:xfrm>
              <a:off x="8857428" y="1701980"/>
              <a:ext cx="2635519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62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786365" y="873705"/>
            <a:ext cx="6899756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New Logic Apps for easy automation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No code designer for rapid creation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pre-built templates to get started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Out of box support for popular SaaS and on-premises apps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Use with custom API apps of your own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 err="1">
                <a:solidFill>
                  <a:srgbClr val="FFFFFF"/>
                </a:solidFill>
                <a:latin typeface="Segoe UI Light"/>
              </a:rPr>
              <a:t>Biztalk</a:t>
            </a:r>
            <a:r>
              <a:rPr lang="en-US" sz="2353" dirty="0">
                <a:solidFill>
                  <a:srgbClr val="FFFFFF"/>
                </a:solidFill>
                <a:latin typeface="Segoe UI Light"/>
              </a:rPr>
              <a:t> APIs for expert integration scenarios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39677" y="3703489"/>
            <a:ext cx="2809167" cy="8165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Automate SaaS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on-premises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52400" y="2285373"/>
            <a:ext cx="2583710" cy="1289751"/>
            <a:chOff x="8878944" y="3895961"/>
            <a:chExt cx="2635519" cy="1315613"/>
          </a:xfrm>
        </p:grpSpPr>
        <p:sp>
          <p:nvSpPr>
            <p:cNvPr id="13" name="TextBox 12"/>
            <p:cNvSpPr txBox="1"/>
            <p:nvPr/>
          </p:nvSpPr>
          <p:spPr>
            <a:xfrm>
              <a:off x="8878944" y="4823445"/>
              <a:ext cx="2635519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85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4900457" y="960684"/>
            <a:ext cx="6671574" cy="502233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62249" defTabSz="878526">
              <a:spcAft>
                <a:spcPts val="2353"/>
              </a:spcAft>
            </a:pPr>
            <a:r>
              <a:rPr lang="en-US" sz="3137" dirty="0">
                <a:solidFill>
                  <a:srgbClr val="FFFFFF"/>
                </a:solidFill>
                <a:latin typeface="Segoe UI Light"/>
              </a:rPr>
              <a:t>Easily use cloud or custom APIs: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Dozens of built-in APIs for popular SaaS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An ecosystem of APIs for any need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 and publish custom, reusable APIs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Visual Studio tooling with one click publish and remote debugging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rgbClr val="FFFFFF"/>
                </a:solidFill>
                <a:latin typeface="Segoe UI Light"/>
              </a:rPr>
              <a:t>Automatic client SDK generation for many languages</a:t>
            </a:r>
          </a:p>
          <a:p>
            <a:pPr marL="855551" lvl="1" indent="-336145" defTabSz="878526">
              <a:spcAft>
                <a:spcPts val="2353"/>
              </a:spcAft>
              <a:buFont typeface="Arial" panose="020B0604020202020204" pitchFamily="34" charset="0"/>
              <a:buChar char="•"/>
            </a:pPr>
            <a:endParaRPr lang="en-US" sz="2353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96641" y="3703490"/>
            <a:ext cx="2895253" cy="8146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Create, consume and</a:t>
            </a:r>
          </a:p>
          <a:p>
            <a:pPr algn="ctr" defTabSz="878526"/>
            <a:r>
              <a:rPr lang="en-US" sz="2353" dirty="0">
                <a:solidFill>
                  <a:srgbClr val="FFFFFF"/>
                </a:solidFill>
                <a:latin typeface="Segoe UI Light"/>
              </a:rPr>
              <a:t>host APIs more easily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452405" y="2393612"/>
            <a:ext cx="2583710" cy="1312081"/>
            <a:chOff x="6276897" y="3849484"/>
            <a:chExt cx="2584077" cy="1312267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9" name="TextBox 8"/>
            <p:cNvSpPr txBox="1"/>
            <p:nvPr/>
          </p:nvSpPr>
          <p:spPr>
            <a:xfrm>
              <a:off x="6276897" y="4696209"/>
              <a:ext cx="2584077" cy="46554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9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75" y="488"/>
            <a:ext cx="5490339" cy="6862924"/>
          </a:xfrm>
          <a:prstGeom prst="rect">
            <a:avLst/>
          </a:prstGeom>
        </p:spPr>
      </p:pic>
      <p:sp>
        <p:nvSpPr>
          <p:cNvPr id="5" name="TextBox 4"/>
          <p:cNvSpPr txBox="1">
            <a:spLocks/>
          </p:cNvSpPr>
          <p:nvPr/>
        </p:nvSpPr>
        <p:spPr>
          <a:xfrm>
            <a:off x="456265" y="1601068"/>
            <a:ext cx="6244025" cy="2594817"/>
          </a:xfrm>
          <a:prstGeom prst="rect">
            <a:avLst/>
          </a:prstGeom>
          <a:noFill/>
        </p:spPr>
        <p:txBody>
          <a:bodyPr wrap="square" lIns="179285" tIns="143428" rIns="179285" bIns="143428" numCol="3" rtlCol="0">
            <a:no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Chatter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Delay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Dropbox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Azure HD Insight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000000"/>
                </a:solidFill>
              </a:rPr>
              <a:t>Marketo</a:t>
            </a: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Azure Media Services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OneDrive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SharePoint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SQL Server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Office 365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Oracle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QuickBooks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000000"/>
                </a:solidFill>
              </a:rPr>
              <a:t>SalesForce</a:t>
            </a: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Sugar CRM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SAP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Azure Service Bus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Azure Storage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Timer / Recurrence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000000"/>
                </a:solidFill>
              </a:rPr>
              <a:t>Twilio</a:t>
            </a: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Twitter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IBM DB2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Informix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 err="1">
                <a:solidFill>
                  <a:srgbClr val="000000"/>
                </a:solidFill>
              </a:rPr>
              <a:t>Websphere</a:t>
            </a:r>
            <a:r>
              <a:rPr lang="en-US" sz="1176" dirty="0">
                <a:solidFill>
                  <a:srgbClr val="000000"/>
                </a:solidFill>
              </a:rPr>
              <a:t> MQ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Azure Web Jobs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Yammer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Dynamics CRM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Dynamics AX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000000"/>
                </a:solidFill>
              </a:rPr>
              <a:t>Hybrid Connectivity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endParaRPr lang="en-US" sz="1176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3489" y="4867564"/>
            <a:ext cx="1750818" cy="14359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HTTP, HTTPS 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Flat File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FTP, SFTP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POP3/IMAP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SMTP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SOAP + WCF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4238" y="4867564"/>
            <a:ext cx="3876053" cy="125495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Batching / </a:t>
            </a:r>
            <a:r>
              <a:rPr lang="en-US" sz="1176" dirty="0" err="1">
                <a:solidFill>
                  <a:srgbClr val="FFFFFF"/>
                </a:solidFill>
              </a:rPr>
              <a:t>Debatching</a:t>
            </a:r>
            <a:endParaRPr lang="en-US" sz="1176" dirty="0">
              <a:solidFill>
                <a:srgbClr val="FFFFFF"/>
              </a:solidFill>
            </a:endParaRP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Validate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Extract (XPath)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Transform (+Mapper)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(XML-JSON)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Convert (XML-FF)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X12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EDIFACT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AS2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TPMOM</a:t>
            </a:r>
          </a:p>
          <a:p>
            <a:pPr marL="280121" indent="-280121" defTabSz="914367">
              <a:spcAft>
                <a:spcPts val="147"/>
              </a:spcAft>
              <a:buFont typeface="Arial" panose="020B0604020202020204" pitchFamily="34" charset="0"/>
              <a:buChar char="•"/>
            </a:pPr>
            <a:r>
              <a:rPr lang="en-US" sz="1176" dirty="0">
                <a:solidFill>
                  <a:srgbClr val="FFFFFF"/>
                </a:solidFill>
              </a:rPr>
              <a:t>Rules Engine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2955" y="1346034"/>
            <a:ext cx="1313893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Connectors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2954" y="4468211"/>
            <a:ext cx="1111359" cy="362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n-US" sz="1765" dirty="0">
                <a:solidFill>
                  <a:srgbClr val="FFFFFF"/>
                </a:solidFill>
              </a:rPr>
              <a:t>Protocols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773215" y="4495366"/>
            <a:ext cx="1715629" cy="334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>
              <a:lnSpc>
                <a:spcPct val="90000"/>
              </a:lnSpc>
            </a:pPr>
            <a:r>
              <a:rPr lang="en-US" sz="1765" dirty="0">
                <a:solidFill>
                  <a:srgbClr val="FFFFFF"/>
                </a:solidFill>
              </a:rPr>
              <a:t>BizTalk Services</a:t>
            </a:r>
            <a:endParaRPr lang="en-US" sz="2353" dirty="0">
              <a:solidFill>
                <a:srgbClr val="FFFFFF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6265" y="283555"/>
            <a:ext cx="6176249" cy="837611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921" dirty="0">
                <a:solidFill>
                  <a:schemeClr val="bg1"/>
                </a:solidFill>
              </a:rPr>
              <a:t>Built-in API Connectors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59" y="451462"/>
            <a:ext cx="669704" cy="66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163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683310" y="4230142"/>
            <a:ext cx="2583710" cy="1855265"/>
            <a:chOff x="6276897" y="3849484"/>
            <a:chExt cx="2584077" cy="1855528"/>
          </a:xfrm>
          <a:gradFill>
            <a:gsLst>
              <a:gs pos="98000">
                <a:schemeClr val="bg1">
                  <a:lumMod val="75000"/>
                </a:schemeClr>
              </a:gs>
              <a:gs pos="0">
                <a:schemeClr val="tx2">
                  <a:lumMod val="25000"/>
                </a:schemeClr>
              </a:gs>
            </a:gsLst>
            <a:lin ang="5400000" scaled="1"/>
          </a:gradFill>
        </p:grpSpPr>
        <p:sp>
          <p:nvSpPr>
            <p:cNvPr id="15" name="TextBox 14"/>
            <p:cNvSpPr txBox="1"/>
            <p:nvPr/>
          </p:nvSpPr>
          <p:spPr>
            <a:xfrm>
              <a:off x="6276897" y="4696209"/>
              <a:ext cx="2584077" cy="465542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76897" y="5112533"/>
              <a:ext cx="2584077" cy="592479"/>
            </a:xfrm>
            <a:prstGeom prst="flowChartOffpageConnector">
              <a:avLst/>
            </a:prstGeom>
            <a:noFill/>
          </p:spPr>
          <p:txBody>
            <a:bodyPr wrap="square" lIns="182854" rIns="182854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400" kern="0" dirty="0">
                  <a:solidFill>
                    <a:srgbClr val="FFFFFF"/>
                  </a:solidFill>
                  <a:latin typeface="Segoe UI Light"/>
                </a:rPr>
                <a:t>Easily build and consume APIs in the cloud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4034" y="3849484"/>
              <a:ext cx="669799" cy="669799"/>
            </a:xfrm>
            <a:prstGeom prst="flowChartOffpageConnector">
              <a:avLst/>
            </a:prstGeom>
            <a:noFill/>
          </p:spPr>
        </p:pic>
      </p:grpSp>
      <p:grpSp>
        <p:nvGrpSpPr>
          <p:cNvPr id="42" name="Group 41"/>
          <p:cNvGrpSpPr/>
          <p:nvPr/>
        </p:nvGrpSpPr>
        <p:grpSpPr>
          <a:xfrm>
            <a:off x="5454154" y="1625159"/>
            <a:ext cx="3314965" cy="1691163"/>
            <a:chOff x="5563520" y="952400"/>
            <a:chExt cx="3381437" cy="1725075"/>
          </a:xfrm>
        </p:grpSpPr>
        <p:grpSp>
          <p:nvGrpSpPr>
            <p:cNvPr id="22" name="Group 21"/>
            <p:cNvGrpSpPr/>
            <p:nvPr/>
          </p:nvGrpSpPr>
          <p:grpSpPr>
            <a:xfrm>
              <a:off x="5563520" y="1750117"/>
              <a:ext cx="3381437" cy="927358"/>
              <a:chOff x="446273" y="4696209"/>
              <a:chExt cx="2982635" cy="90925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34689" y="4696209"/>
                <a:ext cx="2584077" cy="461916"/>
              </a:xfrm>
              <a:prstGeom prst="hexagon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836" b="1" kern="0" cap="all" dirty="0">
                    <a:solidFill>
                      <a:srgbClr val="FFFFFF"/>
                    </a:solidFill>
                  </a:rPr>
                  <a:t>Web Apps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46273" y="5017601"/>
                <a:ext cx="2982635" cy="587865"/>
              </a:xfrm>
              <a:prstGeom prst="hexagon">
                <a:avLst/>
              </a:prstGeom>
              <a:noFill/>
            </p:spPr>
            <p:txBody>
              <a:bodyPr wrap="square" lIns="182854" rIns="182854" rtlCol="0">
                <a:spAutoFit/>
              </a:bodyPr>
              <a:lstStyle/>
              <a:p>
                <a:pPr algn="ctr">
                  <a:lnSpc>
                    <a:spcPts val="1500"/>
                  </a:lnSpc>
                  <a:defRPr/>
                </a:pPr>
                <a:r>
                  <a:rPr lang="en-US" sz="1400" kern="0" dirty="0">
                    <a:solidFill>
                      <a:srgbClr val="FFFFFF"/>
                    </a:solidFill>
                    <a:latin typeface="Segoe UI Light"/>
                  </a:rPr>
                  <a:t>Web apps that scale with your business</a:t>
                </a: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0333" y="952400"/>
              <a:ext cx="724385" cy="70749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807707" y="4176043"/>
            <a:ext cx="2583710" cy="1802573"/>
            <a:chOff x="8878944" y="3895961"/>
            <a:chExt cx="2635519" cy="1838718"/>
          </a:xfrm>
        </p:grpSpPr>
        <p:grpSp>
          <p:nvGrpSpPr>
            <p:cNvPr id="26" name="Group 25"/>
            <p:cNvGrpSpPr/>
            <p:nvPr/>
          </p:nvGrpSpPr>
          <p:grpSpPr>
            <a:xfrm>
              <a:off x="8878944" y="4823447"/>
              <a:ext cx="2635519" cy="911232"/>
              <a:chOff x="8881767" y="4696209"/>
              <a:chExt cx="2584077" cy="893445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8881767" y="4696209"/>
                <a:ext cx="2584077" cy="380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836" b="1" kern="0" cap="all" dirty="0">
                    <a:solidFill>
                      <a:srgbClr val="FFFFFF"/>
                    </a:solidFill>
                  </a:rPr>
                  <a:t>LOGIC Apps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881767" y="5112533"/>
                <a:ext cx="2584077" cy="477121"/>
              </a:xfrm>
              <a:prstGeom prst="rect">
                <a:avLst/>
              </a:prstGeom>
              <a:noFill/>
            </p:spPr>
            <p:txBody>
              <a:bodyPr wrap="square" lIns="182854" rIns="182854" rtlCol="0">
                <a:spAutoFit/>
              </a:bodyPr>
              <a:lstStyle/>
              <a:p>
                <a:pPr algn="ctr">
                  <a:lnSpc>
                    <a:spcPts val="1500"/>
                  </a:lnSpc>
                  <a:defRPr/>
                </a:pPr>
                <a:r>
                  <a:rPr lang="en-US" sz="1400" kern="0" dirty="0">
                    <a:solidFill>
                      <a:srgbClr val="FFFFFF"/>
                    </a:solidFill>
                    <a:latin typeface="Segoe UI Light"/>
                  </a:rPr>
                  <a:t>Automate business process across SaaS and on-premises </a:t>
                </a:r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3408" y="3895961"/>
              <a:ext cx="727877" cy="72706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8683309" y="1535636"/>
            <a:ext cx="2583711" cy="1875183"/>
            <a:chOff x="8857427" y="774015"/>
            <a:chExt cx="2635520" cy="1912785"/>
          </a:xfrm>
        </p:grpSpPr>
        <p:grpSp>
          <p:nvGrpSpPr>
            <p:cNvPr id="18" name="Group 17"/>
            <p:cNvGrpSpPr/>
            <p:nvPr/>
          </p:nvGrpSpPr>
          <p:grpSpPr>
            <a:xfrm>
              <a:off x="8857427" y="1701982"/>
              <a:ext cx="2635520" cy="984818"/>
              <a:chOff x="3376682" y="4696209"/>
              <a:chExt cx="2584078" cy="965595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376683" y="4696209"/>
                <a:ext cx="2584077" cy="465542"/>
              </a:xfrm>
              <a:prstGeom prst="flowChartOffpageConnector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sz="1836" b="1" kern="0" cap="all" dirty="0">
                    <a:solidFill>
                      <a:srgbClr val="FFFFFF"/>
                    </a:solidFill>
                  </a:rPr>
                  <a:t>Mobile Apps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376682" y="5069325"/>
                <a:ext cx="2584077" cy="592479"/>
              </a:xfrm>
              <a:prstGeom prst="flowChartOffpageConnector">
                <a:avLst/>
              </a:prstGeom>
              <a:noFill/>
            </p:spPr>
            <p:txBody>
              <a:bodyPr wrap="square" lIns="182854" rIns="182854" rtlCol="0">
                <a:spAutoFit/>
              </a:bodyPr>
              <a:lstStyle/>
              <a:p>
                <a:pPr algn="ctr">
                  <a:lnSpc>
                    <a:spcPts val="1500"/>
                  </a:lnSpc>
                  <a:defRPr/>
                </a:pPr>
                <a:r>
                  <a:rPr lang="en-US" sz="1400" kern="0" dirty="0">
                    <a:solidFill>
                      <a:srgbClr val="FFFFFF"/>
                    </a:solidFill>
                    <a:latin typeface="Segoe UI Light"/>
                  </a:rPr>
                  <a:t>Build Mobile apps for any device</a:t>
                </a: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97141" y="774015"/>
              <a:ext cx="556316" cy="798813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7" y="2199134"/>
            <a:ext cx="3048251" cy="304825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8454763" y="1177734"/>
            <a:ext cx="18104" cy="5363892"/>
          </a:xfrm>
          <a:prstGeom prst="line">
            <a:avLst/>
          </a:prstGeom>
          <a:ln>
            <a:solidFill>
              <a:srgbClr val="008E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53525" y="3721797"/>
            <a:ext cx="5238683" cy="4569"/>
          </a:xfrm>
          <a:prstGeom prst="line">
            <a:avLst/>
          </a:prstGeom>
          <a:ln>
            <a:solidFill>
              <a:srgbClr val="008E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827734" y="3549812"/>
            <a:ext cx="453612" cy="267139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" name="Title 2"/>
          <p:cNvSpPr txBox="1">
            <a:spLocks/>
          </p:cNvSpPr>
          <p:nvPr/>
        </p:nvSpPr>
        <p:spPr>
          <a:xfrm>
            <a:off x="516386" y="358959"/>
            <a:ext cx="11089958" cy="899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588"/>
              </a:spcAft>
            </a:pPr>
            <a:r>
              <a:rPr lang="en-US" sz="4800" dirty="0">
                <a:solidFill>
                  <a:srgbClr val="FFFFFF"/>
                </a:solidFill>
              </a:rPr>
              <a:t>App Service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8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5040" y="358959"/>
            <a:ext cx="11089958" cy="5030703"/>
            <a:chOff x="526739" y="365660"/>
            <a:chExt cx="11312335" cy="5131579"/>
          </a:xfrm>
        </p:grpSpPr>
        <p:sp>
          <p:nvSpPr>
            <p:cNvPr id="2" name="Rectangle 1"/>
            <p:cNvSpPr/>
            <p:nvPr/>
          </p:nvSpPr>
          <p:spPr bwMode="auto">
            <a:xfrm>
              <a:off x="2653885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031326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08765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3725" y="3209565"/>
              <a:ext cx="2243235" cy="474810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516" y="2044605"/>
              <a:ext cx="724385" cy="70749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031324" y="3254434"/>
              <a:ext cx="2233078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5045" y="2043154"/>
              <a:ext cx="727877" cy="72706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408766" y="3264164"/>
              <a:ext cx="2243236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2258" y="2047127"/>
              <a:ext cx="505992" cy="726554"/>
            </a:xfrm>
            <a:prstGeom prst="rect">
              <a:avLst/>
            </a:prstGeom>
          </p:spPr>
        </p:pic>
        <p:sp>
          <p:nvSpPr>
            <p:cNvPr id="29" name="Title 2"/>
            <p:cNvSpPr txBox="1">
              <a:spLocks/>
            </p:cNvSpPr>
            <p:nvPr/>
          </p:nvSpPr>
          <p:spPr>
            <a:xfrm>
              <a:off x="526739" y="365660"/>
              <a:ext cx="11312335" cy="9175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588"/>
                </a:spcAft>
              </a:pPr>
              <a:r>
                <a:rPr lang="en-US" sz="4800" dirty="0">
                  <a:solidFill>
                    <a:srgbClr val="FFFFFF"/>
                  </a:solidFill>
                </a:rPr>
                <a:t>App Service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2643725" y="3994806"/>
              <a:ext cx="7008276" cy="1502433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297" y="4203769"/>
              <a:ext cx="683133" cy="683133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5253310" y="4948471"/>
              <a:ext cx="1789106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458573" y="487"/>
            <a:ext cx="3733427" cy="6857027"/>
            <a:chOff x="8628185" y="0"/>
            <a:chExt cx="3808290" cy="6994525"/>
          </a:xfrm>
        </p:grpSpPr>
        <p:sp>
          <p:nvSpPr>
            <p:cNvPr id="4" name="Rectangle 3"/>
            <p:cNvSpPr/>
            <p:nvPr/>
          </p:nvSpPr>
          <p:spPr bwMode="auto">
            <a:xfrm>
              <a:off x="8628185" y="0"/>
              <a:ext cx="3808290" cy="699452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itle 3"/>
            <p:cNvSpPr txBox="1">
              <a:spLocks/>
            </p:cNvSpPr>
            <p:nvPr/>
          </p:nvSpPr>
          <p:spPr>
            <a:xfrm>
              <a:off x="8964153" y="639287"/>
              <a:ext cx="3157509" cy="917575"/>
            </a:xfrm>
            <a:prstGeom prst="rect">
              <a:avLst/>
            </a:prstGeom>
          </p:spPr>
          <p:txBody>
            <a:bodyPr/>
            <a:lstStyle>
              <a:lvl1pPr algn="l" defTabSz="932293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199" b="0" kern="1200" cap="none" spc="-102" baseline="0" dirty="0" smtClean="0">
                  <a:ln w="3175">
                    <a:noFill/>
                  </a:ln>
                  <a:solidFill>
                    <a:schemeClr val="bg1"/>
                  </a:soli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r>
                <a:rPr sz="2745">
                  <a:solidFill>
                    <a:srgbClr val="00188F">
                      <a:lumMod val="20000"/>
                      <a:lumOff val="80000"/>
                    </a:srgb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End-to-end car dealership example</a:t>
              </a:r>
            </a:p>
          </p:txBody>
        </p:sp>
        <p:sp>
          <p:nvSpPr>
            <p:cNvPr id="45" name="Content Placeholder 1"/>
            <p:cNvSpPr txBox="1">
              <a:spLocks/>
            </p:cNvSpPr>
            <p:nvPr/>
          </p:nvSpPr>
          <p:spPr>
            <a:xfrm>
              <a:off x="8964153" y="1946406"/>
              <a:ext cx="3288193" cy="1892061"/>
            </a:xfrm>
            <a:prstGeom prst="rect">
              <a:avLst/>
            </a:prstGeom>
            <a:noFill/>
          </p:spPr>
          <p:txBody>
            <a:bodyPr>
              <a:noAutofit/>
            </a:bodyPr>
            <a:lstStyle>
              <a:lvl1pPr marL="460375" indent="-4603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80000"/>
                <a:buFont typeface="Arial" pitchFamily="34" charset="0"/>
                <a:buChar char="•"/>
                <a:defRPr sz="3200" kern="1200">
                  <a:gradFill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1pPr>
              <a:lvl2pPr marL="855663" indent="-395288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80000"/>
                <a:buFont typeface="Arial" pitchFamily="34" charset="0"/>
                <a:buChar char="•"/>
                <a:defRPr sz="2800" kern="1200">
                  <a:gradFill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1258888" indent="-40322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80000"/>
                <a:buFont typeface="Arial" pitchFamily="34" charset="0"/>
                <a:buChar char="•"/>
                <a:defRPr sz="2400" kern="1200">
                  <a:gradFill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604963" indent="-346075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80000"/>
                <a:buFont typeface="Arial" pitchFamily="34" charset="0"/>
                <a:buChar char="•"/>
                <a:defRPr sz="2000" kern="1200">
                  <a:gradFill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941513" indent="-336550" algn="l" defTabSz="91436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80000"/>
                <a:buFont typeface="Arial" pitchFamily="34" charset="0"/>
                <a:buChar char="•"/>
                <a:defRPr sz="2000" kern="1200">
                  <a:gradFill>
                    <a:gsLst>
                      <a:gs pos="0">
                        <a:srgbClr val="595959"/>
                      </a:gs>
                      <a:gs pos="86000">
                        <a:srgbClr val="59595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499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81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63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45" indent="-228591" algn="l" defTabSz="91436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5453" lvl="1" indent="-275453" defTabSz="914225">
                <a:lnSpc>
                  <a:spcPct val="100000"/>
                </a:lnSpc>
                <a:spcBef>
                  <a:spcPts val="0"/>
                </a:spcBef>
                <a:spcAft>
                  <a:spcPts val="1765"/>
                </a:spcAft>
                <a:buClr>
                  <a:srgbClr val="00188F">
                    <a:lumMod val="60000"/>
                    <a:lumOff val="40000"/>
                  </a:srgbClr>
                </a:buClr>
                <a:buFont typeface="+mj-lt"/>
                <a:buAutoNum type="arabicPeriod"/>
                <a:defRPr/>
              </a:pPr>
              <a:r>
                <a:rPr lang="en-US" sz="2353" dirty="0">
                  <a:solidFill>
                    <a:srgbClr val="FFFFFF"/>
                  </a:solidFill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Customer book appointment</a:t>
              </a:r>
            </a:p>
            <a:p>
              <a:pPr marL="275453" lvl="1" indent="-275453" defTabSz="914225">
                <a:lnSpc>
                  <a:spcPct val="100000"/>
                </a:lnSpc>
                <a:spcBef>
                  <a:spcPts val="0"/>
                </a:spcBef>
                <a:spcAft>
                  <a:spcPts val="1765"/>
                </a:spcAft>
                <a:buClr>
                  <a:srgbClr val="00188F">
                    <a:lumMod val="60000"/>
                    <a:lumOff val="40000"/>
                  </a:srgbClr>
                </a:buClr>
                <a:buFont typeface="+mj-lt"/>
                <a:buAutoNum type="arabicPeriod"/>
                <a:defRPr/>
              </a:pPr>
              <a:r>
                <a:rPr lang="en-US" sz="2353" dirty="0">
                  <a:solidFill>
                    <a:srgbClr val="FFFFFF"/>
                  </a:solidFill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Service Advisor assigns a technician</a:t>
              </a:r>
            </a:p>
            <a:p>
              <a:pPr marL="275453" lvl="1" indent="-275453" defTabSz="914225">
                <a:lnSpc>
                  <a:spcPct val="100000"/>
                </a:lnSpc>
                <a:spcBef>
                  <a:spcPts val="0"/>
                </a:spcBef>
                <a:spcAft>
                  <a:spcPts val="1765"/>
                </a:spcAft>
                <a:buClr>
                  <a:srgbClr val="00188F">
                    <a:lumMod val="60000"/>
                    <a:lumOff val="40000"/>
                  </a:srgbClr>
                </a:buClr>
                <a:buFont typeface="+mj-lt"/>
                <a:buAutoNum type="arabicPeriod"/>
                <a:defRPr/>
              </a:pPr>
              <a:r>
                <a:rPr lang="en-US" sz="2353" dirty="0">
                  <a:solidFill>
                    <a:srgbClr val="FFFFFF"/>
                  </a:solidFill>
                  <a:latin typeface="Segoe UI Semilight" panose="020B0402040204020203" pitchFamily="34" charset="0"/>
                  <a:ea typeface="Calibri" panose="020F0502020204030204" pitchFamily="34" charset="0"/>
                  <a:cs typeface="Segoe UI Semilight" panose="020B0402040204020203" pitchFamily="34" charset="0"/>
                </a:rPr>
                <a:t>Service Technician closes out service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87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965E-6 -4.12619E-6 L -0.12662 -4.1261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/>
          <p:nvPr/>
        </p:nvGrpSpPr>
        <p:grpSpPr>
          <a:xfrm>
            <a:off x="516386" y="358959"/>
            <a:ext cx="11089958" cy="5030703"/>
            <a:chOff x="526739" y="365660"/>
            <a:chExt cx="11312335" cy="513157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2653885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031326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7408765" y="1637686"/>
              <a:ext cx="2233075" cy="2233075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43725" y="3209565"/>
              <a:ext cx="2243235" cy="474810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Web Apps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6516" y="2044605"/>
              <a:ext cx="724385" cy="707495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031324" y="3254434"/>
              <a:ext cx="2233078" cy="388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LOGIC Apps</a:t>
              </a:r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5045" y="2043154"/>
              <a:ext cx="727877" cy="727065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7408766" y="3264164"/>
              <a:ext cx="2243236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>
                  <a:solidFill>
                    <a:srgbClr val="FFFFFF"/>
                  </a:solidFill>
                </a:rPr>
                <a:t>Mobile Apps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2258" y="2047127"/>
              <a:ext cx="505992" cy="726554"/>
            </a:xfrm>
            <a:prstGeom prst="rect">
              <a:avLst/>
            </a:prstGeom>
          </p:spPr>
        </p:pic>
        <p:sp>
          <p:nvSpPr>
            <p:cNvPr id="96" name="Title 2"/>
            <p:cNvSpPr txBox="1">
              <a:spLocks/>
            </p:cNvSpPr>
            <p:nvPr/>
          </p:nvSpPr>
          <p:spPr>
            <a:xfrm>
              <a:off x="526739" y="365660"/>
              <a:ext cx="11312335" cy="91757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Aft>
                  <a:spcPts val="588"/>
                </a:spcAft>
              </a:pPr>
              <a:r>
                <a:rPr lang="en-US" sz="4800" dirty="0">
                  <a:solidFill>
                    <a:srgbClr val="FFFFFF"/>
                  </a:solidFill>
                </a:rPr>
                <a:t>App Service</a:t>
              </a:r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643725" y="3994806"/>
              <a:ext cx="7008276" cy="1502433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297" y="4203769"/>
              <a:ext cx="683133" cy="683133"/>
            </a:xfrm>
            <a:prstGeom prst="rect">
              <a:avLst/>
            </a:prstGeom>
            <a:noFill/>
          </p:spPr>
        </p:pic>
        <p:sp>
          <p:nvSpPr>
            <p:cNvPr id="99" name="TextBox 98"/>
            <p:cNvSpPr txBox="1"/>
            <p:nvPr/>
          </p:nvSpPr>
          <p:spPr>
            <a:xfrm>
              <a:off x="5253310" y="4948471"/>
              <a:ext cx="1789106" cy="474810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836" b="1" kern="0" cap="all" dirty="0" err="1">
                  <a:solidFill>
                    <a:srgbClr val="FFFFFF"/>
                  </a:solidFill>
                </a:rPr>
                <a:t>Api</a:t>
              </a:r>
              <a:r>
                <a:rPr lang="en-US" sz="1836" b="1" kern="0" cap="all" dirty="0">
                  <a:solidFill>
                    <a:srgbClr val="FFFFFF"/>
                  </a:solidFill>
                </a:rPr>
                <a:t> Apps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15130" y="268249"/>
            <a:ext cx="11764366" cy="6339386"/>
            <a:chOff x="219443" y="273131"/>
            <a:chExt cx="12000266" cy="646650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19443" y="4348026"/>
              <a:ext cx="12000266" cy="2391609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219443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250747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282051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8336" y="430390"/>
            <a:ext cx="2820305" cy="693587"/>
            <a:chOff x="426724" y="438523"/>
            <a:chExt cx="2876858" cy="707495"/>
          </a:xfrm>
        </p:grpSpPr>
        <p:sp>
          <p:nvSpPr>
            <p:cNvPr id="23" name="TextBox 22"/>
            <p:cNvSpPr txBox="1"/>
            <p:nvPr/>
          </p:nvSpPr>
          <p:spPr>
            <a:xfrm>
              <a:off x="1060347" y="483493"/>
              <a:ext cx="2243235" cy="582216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4433951" y="420797"/>
            <a:ext cx="2990863" cy="712772"/>
            <a:chOff x="4522860" y="428738"/>
            <a:chExt cx="3050836" cy="727065"/>
          </a:xfrm>
        </p:grpSpPr>
        <p:sp>
          <p:nvSpPr>
            <p:cNvPr id="27" name="TextBox 26"/>
            <p:cNvSpPr txBox="1"/>
            <p:nvPr/>
          </p:nvSpPr>
          <p:spPr>
            <a:xfrm>
              <a:off x="5340618" y="561437"/>
              <a:ext cx="2233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331594" y="421047"/>
            <a:ext cx="2786989" cy="712271"/>
            <a:chOff x="8498659" y="428993"/>
            <a:chExt cx="2842874" cy="726554"/>
          </a:xfrm>
        </p:grpSpPr>
        <p:sp>
          <p:nvSpPr>
            <p:cNvPr id="19" name="TextBox 18"/>
            <p:cNvSpPr txBox="1"/>
            <p:nvPr/>
          </p:nvSpPr>
          <p:spPr>
            <a:xfrm>
              <a:off x="9098297" y="572732"/>
              <a:ext cx="2243236" cy="575605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485913" y="4489047"/>
            <a:ext cx="2569699" cy="815763"/>
            <a:chOff x="495655" y="4578565"/>
            <a:chExt cx="2621227" cy="83212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1327776" y="4661828"/>
              <a:ext cx="1789106" cy="575604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 err="1">
                  <a:solidFill>
                    <a:srgbClr val="FFFFFF"/>
                  </a:solidFill>
                  <a:cs typeface="Segoe UI Semilight" panose="020B0402040204020203" pitchFamily="34" charset="0"/>
                </a:rPr>
                <a:t>Api</a:t>
              </a: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 Apps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78421" y="4945657"/>
            <a:ext cx="6093293" cy="1108608"/>
            <a:chOff x="7841950" y="5151209"/>
            <a:chExt cx="4063805" cy="739365"/>
          </a:xfrm>
        </p:grpSpPr>
        <p:grpSp>
          <p:nvGrpSpPr>
            <p:cNvPr id="5" name="Group 4"/>
            <p:cNvGrpSpPr/>
            <p:nvPr/>
          </p:nvGrpSpPr>
          <p:grpSpPr>
            <a:xfrm>
              <a:off x="7841950" y="5151209"/>
              <a:ext cx="739365" cy="739365"/>
              <a:chOff x="2336344" y="2754223"/>
              <a:chExt cx="739365" cy="73936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2336344" y="2754223"/>
                <a:ext cx="739365" cy="73936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332" y="2908781"/>
                <a:ext cx="433482" cy="433482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8684447" y="5151209"/>
              <a:ext cx="739365" cy="739365"/>
              <a:chOff x="2579844" y="2146998"/>
              <a:chExt cx="739365" cy="739365"/>
            </a:xfrm>
          </p:grpSpPr>
          <p:sp>
            <p:nvSpPr>
              <p:cNvPr id="39" name="Rectangle 38"/>
              <p:cNvSpPr/>
              <p:nvPr/>
            </p:nvSpPr>
            <p:spPr bwMode="auto">
              <a:xfrm>
                <a:off x="2579844" y="2146998"/>
                <a:ext cx="739365" cy="7393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725" y="2230481"/>
                <a:ext cx="554882" cy="554882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503844" y="5151209"/>
              <a:ext cx="739365" cy="739365"/>
              <a:chOff x="3399241" y="2146998"/>
              <a:chExt cx="739365" cy="739365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3399241" y="2146998"/>
                <a:ext cx="739365" cy="73936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750" y="2256827"/>
                <a:ext cx="549690" cy="549690"/>
              </a:xfrm>
              <a:prstGeom prst="rect">
                <a:avLst/>
              </a:prstGeom>
            </p:spPr>
          </p:pic>
        </p:grpSp>
        <p:sp>
          <p:nvSpPr>
            <p:cNvPr id="45" name="Rectangle 44"/>
            <p:cNvSpPr/>
            <p:nvPr/>
          </p:nvSpPr>
          <p:spPr bwMode="auto">
            <a:xfrm>
              <a:off x="10335117" y="5151209"/>
              <a:ext cx="739365" cy="739365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http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11166390" y="5151209"/>
              <a:ext cx="739365" cy="739365"/>
            </a:xfrm>
            <a:prstGeom prst="rect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SQL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7099" y="1659446"/>
            <a:ext cx="1318985" cy="1253508"/>
            <a:chOff x="435445" y="1073442"/>
            <a:chExt cx="1345433" cy="127864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35445" y="2044308"/>
              <a:ext cx="1345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Customer site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8051" y="1657005"/>
            <a:ext cx="1462556" cy="1255214"/>
            <a:chOff x="5473637" y="1689735"/>
            <a:chExt cx="1491883" cy="128038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0239" y="1689735"/>
              <a:ext cx="1238673" cy="90981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473637" y="2662342"/>
              <a:ext cx="1491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Service Advisor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99961" y="1623802"/>
            <a:ext cx="1438104" cy="1288418"/>
            <a:chOff x="8649002" y="1655866"/>
            <a:chExt cx="1466941" cy="1314253"/>
          </a:xfrm>
        </p:grpSpPr>
        <p:sp>
          <p:nvSpPr>
            <p:cNvPr id="58" name="TextBox 57"/>
            <p:cNvSpPr txBox="1"/>
            <p:nvPr/>
          </p:nvSpPr>
          <p:spPr>
            <a:xfrm>
              <a:off x="8649002" y="2662342"/>
              <a:ext cx="1466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Technician App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5446997" y="1659445"/>
            <a:ext cx="1288936" cy="1464715"/>
            <a:chOff x="5556220" y="1692224"/>
            <a:chExt cx="1314782" cy="1494086"/>
          </a:xfrm>
        </p:grpSpPr>
        <p:sp>
          <p:nvSpPr>
            <p:cNvPr id="63" name="TextBox 62"/>
            <p:cNvSpPr txBox="1"/>
            <p:nvPr/>
          </p:nvSpPr>
          <p:spPr>
            <a:xfrm>
              <a:off x="5556220" y="2663090"/>
              <a:ext cx="13147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Customer</a:t>
              </a:r>
              <a:b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</a:br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Appointment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81" name="Rectangle 80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1" name="Chevron 110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Chevron 116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Chevron 117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49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215130" y="268249"/>
            <a:ext cx="11764366" cy="6339386"/>
            <a:chOff x="219443" y="273131"/>
            <a:chExt cx="12000266" cy="646650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19443" y="4348026"/>
              <a:ext cx="12000266" cy="2391609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219443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4250747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8282051" y="273131"/>
              <a:ext cx="3937658" cy="3978020"/>
            </a:xfrm>
            <a:prstGeom prst="rect">
              <a:avLst/>
            </a:prstGeom>
            <a:solidFill>
              <a:srgbClr val="0072C6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u="sng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18336" y="430390"/>
            <a:ext cx="2820305" cy="693587"/>
            <a:chOff x="426724" y="438523"/>
            <a:chExt cx="2876858" cy="707495"/>
          </a:xfrm>
        </p:grpSpPr>
        <p:sp>
          <p:nvSpPr>
            <p:cNvPr id="23" name="TextBox 22"/>
            <p:cNvSpPr txBox="1"/>
            <p:nvPr/>
          </p:nvSpPr>
          <p:spPr>
            <a:xfrm>
              <a:off x="1060347" y="483493"/>
              <a:ext cx="2243235" cy="582216"/>
            </a:xfrm>
            <a:prstGeom prst="hexagon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6724" y="438523"/>
              <a:ext cx="724385" cy="707495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4433951" y="420797"/>
            <a:ext cx="2990863" cy="712772"/>
            <a:chOff x="4522860" y="428738"/>
            <a:chExt cx="3050836" cy="727065"/>
          </a:xfrm>
        </p:grpSpPr>
        <p:sp>
          <p:nvSpPr>
            <p:cNvPr id="27" name="TextBox 26"/>
            <p:cNvSpPr txBox="1"/>
            <p:nvPr/>
          </p:nvSpPr>
          <p:spPr>
            <a:xfrm>
              <a:off x="5340618" y="561437"/>
              <a:ext cx="22330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LOGIC Apps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2860" y="428738"/>
              <a:ext cx="727877" cy="727065"/>
            </a:xfrm>
            <a:prstGeom prst="rect">
              <a:avLst/>
            </a:prstGeom>
          </p:spPr>
        </p:pic>
      </p:grpSp>
      <p:grpSp>
        <p:nvGrpSpPr>
          <p:cNvPr id="103" name="Group 102"/>
          <p:cNvGrpSpPr/>
          <p:nvPr/>
        </p:nvGrpSpPr>
        <p:grpSpPr>
          <a:xfrm>
            <a:off x="8331594" y="421047"/>
            <a:ext cx="2786989" cy="712271"/>
            <a:chOff x="8498659" y="428993"/>
            <a:chExt cx="2842874" cy="726554"/>
          </a:xfrm>
        </p:grpSpPr>
        <p:sp>
          <p:nvSpPr>
            <p:cNvPr id="19" name="TextBox 18"/>
            <p:cNvSpPr txBox="1"/>
            <p:nvPr/>
          </p:nvSpPr>
          <p:spPr>
            <a:xfrm>
              <a:off x="9098297" y="572732"/>
              <a:ext cx="2243236" cy="575605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8659" y="428993"/>
              <a:ext cx="505992" cy="726554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485913" y="4489047"/>
            <a:ext cx="2569699" cy="815763"/>
            <a:chOff x="495655" y="4578565"/>
            <a:chExt cx="2621227" cy="832121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55" y="4578565"/>
              <a:ext cx="832121" cy="832121"/>
            </a:xfrm>
            <a:prstGeom prst="rect">
              <a:avLst/>
            </a:prstGeom>
            <a:noFill/>
          </p:spPr>
        </p:pic>
        <p:sp>
          <p:nvSpPr>
            <p:cNvPr id="38" name="TextBox 37"/>
            <p:cNvSpPr txBox="1"/>
            <p:nvPr/>
          </p:nvSpPr>
          <p:spPr>
            <a:xfrm>
              <a:off x="1327776" y="4661828"/>
              <a:ext cx="1789106" cy="575604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353" kern="0" cap="all" dirty="0" err="1">
                  <a:solidFill>
                    <a:srgbClr val="FFFFFF"/>
                  </a:solidFill>
                  <a:cs typeface="Segoe UI Semilight" panose="020B0402040204020203" pitchFamily="34" charset="0"/>
                </a:rPr>
                <a:t>Api</a:t>
              </a:r>
              <a:r>
                <a:rPr lang="en-US" sz="2353" kern="0" cap="all" dirty="0">
                  <a:solidFill>
                    <a:srgbClr val="FFFFFF"/>
                  </a:solidFill>
                  <a:cs typeface="Segoe UI Semilight" panose="020B0402040204020203" pitchFamily="34" charset="0"/>
                </a:rPr>
                <a:t> Apps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78421" y="4945657"/>
            <a:ext cx="6093293" cy="1108608"/>
            <a:chOff x="7841950" y="5151209"/>
            <a:chExt cx="4063805" cy="739365"/>
          </a:xfrm>
        </p:grpSpPr>
        <p:grpSp>
          <p:nvGrpSpPr>
            <p:cNvPr id="5" name="Group 4"/>
            <p:cNvGrpSpPr/>
            <p:nvPr/>
          </p:nvGrpSpPr>
          <p:grpSpPr>
            <a:xfrm>
              <a:off x="7841950" y="5151209"/>
              <a:ext cx="739365" cy="739365"/>
              <a:chOff x="2336344" y="2754223"/>
              <a:chExt cx="739365" cy="739365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2336344" y="2754223"/>
                <a:ext cx="739365" cy="73936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332" y="2908781"/>
                <a:ext cx="433482" cy="433482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8684447" y="5151209"/>
              <a:ext cx="739365" cy="739365"/>
              <a:chOff x="2579844" y="2146998"/>
              <a:chExt cx="739365" cy="739365"/>
            </a:xfrm>
          </p:grpSpPr>
          <p:sp>
            <p:nvSpPr>
              <p:cNvPr id="39" name="Rectangle 38"/>
              <p:cNvSpPr/>
              <p:nvPr/>
            </p:nvSpPr>
            <p:spPr bwMode="auto">
              <a:xfrm>
                <a:off x="2579844" y="2146998"/>
                <a:ext cx="739365" cy="739365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3725" y="2230481"/>
                <a:ext cx="554882" cy="554882"/>
              </a:xfrm>
              <a:prstGeom prst="rect">
                <a:avLst/>
              </a:prstGeom>
            </p:spPr>
          </p:pic>
        </p:grpSp>
        <p:grpSp>
          <p:nvGrpSpPr>
            <p:cNvPr id="6" name="Group 5"/>
            <p:cNvGrpSpPr/>
            <p:nvPr/>
          </p:nvGrpSpPr>
          <p:grpSpPr>
            <a:xfrm>
              <a:off x="9503844" y="5151209"/>
              <a:ext cx="739365" cy="739365"/>
              <a:chOff x="3399241" y="2146998"/>
              <a:chExt cx="739365" cy="739365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3399241" y="2146998"/>
                <a:ext cx="739365" cy="739365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1750" y="2256827"/>
                <a:ext cx="549690" cy="549690"/>
              </a:xfrm>
              <a:prstGeom prst="rect">
                <a:avLst/>
              </a:prstGeom>
            </p:spPr>
          </p:pic>
        </p:grpSp>
        <p:sp>
          <p:nvSpPr>
            <p:cNvPr id="45" name="Rectangle 44"/>
            <p:cNvSpPr/>
            <p:nvPr/>
          </p:nvSpPr>
          <p:spPr bwMode="auto">
            <a:xfrm>
              <a:off x="10335117" y="5151209"/>
              <a:ext cx="739365" cy="739365"/>
            </a:xfrm>
            <a:prstGeom prst="rect">
              <a:avLst/>
            </a:prstGeom>
            <a:solidFill>
              <a:srgbClr val="92D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http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11166390" y="5151209"/>
              <a:ext cx="739365" cy="739365"/>
            </a:xfrm>
            <a:prstGeom prst="rect">
              <a:avLst/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SQL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7099" y="1659446"/>
            <a:ext cx="1318985" cy="1253508"/>
            <a:chOff x="435445" y="1073442"/>
            <a:chExt cx="1345433" cy="127864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435445" y="2044308"/>
              <a:ext cx="1345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Customer site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8051" y="1657005"/>
            <a:ext cx="1462556" cy="1255214"/>
            <a:chOff x="5473637" y="1689735"/>
            <a:chExt cx="1491883" cy="1280384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600239" y="1689735"/>
              <a:ext cx="1238673" cy="909814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473637" y="2662342"/>
              <a:ext cx="1491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Service Advisor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299961" y="1623802"/>
            <a:ext cx="1438104" cy="1288418"/>
            <a:chOff x="8649002" y="1655866"/>
            <a:chExt cx="1466941" cy="1314253"/>
          </a:xfrm>
        </p:grpSpPr>
        <p:sp>
          <p:nvSpPr>
            <p:cNvPr id="58" name="TextBox 57"/>
            <p:cNvSpPr txBox="1"/>
            <p:nvPr/>
          </p:nvSpPr>
          <p:spPr>
            <a:xfrm>
              <a:off x="8649002" y="2662342"/>
              <a:ext cx="14669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Technician App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04373" y="1655866"/>
              <a:ext cx="1341232" cy="904858"/>
            </a:xfrm>
            <a:prstGeom prst="rect">
              <a:avLst/>
            </a:prstGeom>
          </p:spPr>
        </p:pic>
      </p:grpSp>
      <p:grpSp>
        <p:nvGrpSpPr>
          <p:cNvPr id="120" name="Group 119"/>
          <p:cNvGrpSpPr/>
          <p:nvPr/>
        </p:nvGrpSpPr>
        <p:grpSpPr>
          <a:xfrm>
            <a:off x="5446997" y="1659445"/>
            <a:ext cx="1288936" cy="1464715"/>
            <a:chOff x="5556220" y="1692224"/>
            <a:chExt cx="1314782" cy="1494086"/>
          </a:xfrm>
        </p:grpSpPr>
        <p:sp>
          <p:nvSpPr>
            <p:cNvPr id="63" name="TextBox 62"/>
            <p:cNvSpPr txBox="1"/>
            <p:nvPr/>
          </p:nvSpPr>
          <p:spPr>
            <a:xfrm>
              <a:off x="5556220" y="2663090"/>
              <a:ext cx="13147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367"/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Customer</a:t>
              </a:r>
              <a:b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</a:br>
              <a:r>
                <a:rPr lang="en-US" sz="1372" b="1" dirty="0">
                  <a:solidFill>
                    <a:srgbClr val="FFFFFF"/>
                  </a:solidFill>
                  <a:cs typeface="Segoe UI Light" panose="020B0502040204020203" pitchFamily="34" charset="0"/>
                </a:rPr>
                <a:t>Appointment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589940" y="1692224"/>
              <a:ext cx="1247342" cy="910893"/>
              <a:chOff x="4717731" y="1692224"/>
              <a:chExt cx="1247342" cy="910893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17731" y="1692224"/>
                <a:ext cx="1247342" cy="910893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 bwMode="auto">
              <a:xfrm>
                <a:off x="4747968" y="1863365"/>
                <a:ext cx="1181492" cy="69758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691444" y="2004349"/>
              <a:ext cx="138794" cy="303798"/>
              <a:chOff x="5691444" y="2004349"/>
              <a:chExt cx="138794" cy="303798"/>
            </a:xfrm>
          </p:grpSpPr>
          <p:sp>
            <p:nvSpPr>
              <p:cNvPr id="77" name="Rectangle 76"/>
              <p:cNvSpPr/>
              <p:nvPr/>
            </p:nvSpPr>
            <p:spPr bwMode="auto">
              <a:xfrm>
                <a:off x="5691444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5691444" y="2004349"/>
                <a:ext cx="138794" cy="4571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5913082" y="2004349"/>
              <a:ext cx="138794" cy="303798"/>
              <a:chOff x="5891187" y="2004349"/>
              <a:chExt cx="138794" cy="303798"/>
            </a:xfrm>
          </p:grpSpPr>
          <p:sp>
            <p:nvSpPr>
              <p:cNvPr id="78" name="Rectangle 77"/>
              <p:cNvSpPr/>
              <p:nvPr/>
            </p:nvSpPr>
            <p:spPr bwMode="auto">
              <a:xfrm>
                <a:off x="5891187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 bwMode="auto">
              <a:xfrm>
                <a:off x="5891187" y="2004349"/>
                <a:ext cx="138794" cy="45719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6134720" y="2004349"/>
              <a:ext cx="138794" cy="303798"/>
              <a:chOff x="6090930" y="2004349"/>
              <a:chExt cx="138794" cy="303798"/>
            </a:xfrm>
          </p:grpSpPr>
          <p:sp>
            <p:nvSpPr>
              <p:cNvPr id="79" name="Rectangle 78"/>
              <p:cNvSpPr/>
              <p:nvPr/>
            </p:nvSpPr>
            <p:spPr bwMode="auto">
              <a:xfrm>
                <a:off x="6090930" y="2006138"/>
                <a:ext cx="138794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auto">
              <a:xfrm>
                <a:off x="6090930" y="2004349"/>
                <a:ext cx="138794" cy="45719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529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3" name="Group 112"/>
            <p:cNvGrpSpPr/>
            <p:nvPr/>
          </p:nvGrpSpPr>
          <p:grpSpPr>
            <a:xfrm>
              <a:off x="6356358" y="2004349"/>
              <a:ext cx="138793" cy="303798"/>
              <a:chOff x="6290673" y="2004349"/>
              <a:chExt cx="138793" cy="303798"/>
            </a:xfrm>
          </p:grpSpPr>
          <p:sp>
            <p:nvSpPr>
              <p:cNvPr id="80" name="Rectangle 79"/>
              <p:cNvSpPr/>
              <p:nvPr/>
            </p:nvSpPr>
            <p:spPr bwMode="auto">
              <a:xfrm>
                <a:off x="6290673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6290673" y="2004349"/>
                <a:ext cx="138793" cy="4571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577994" y="2004349"/>
              <a:ext cx="138793" cy="303798"/>
              <a:chOff x="6490416" y="2004349"/>
              <a:chExt cx="138793" cy="303798"/>
            </a:xfrm>
          </p:grpSpPr>
          <p:sp>
            <p:nvSpPr>
              <p:cNvPr id="81" name="Rectangle 80"/>
              <p:cNvSpPr/>
              <p:nvPr/>
            </p:nvSpPr>
            <p:spPr bwMode="auto">
              <a:xfrm>
                <a:off x="6490416" y="2006138"/>
                <a:ext cx="138793" cy="30200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 bwMode="auto">
              <a:xfrm>
                <a:off x="6490416" y="2004349"/>
                <a:ext cx="138793" cy="4571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961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1" name="Chevron 110"/>
            <p:cNvSpPr/>
            <p:nvPr/>
          </p:nvSpPr>
          <p:spPr bwMode="auto">
            <a:xfrm>
              <a:off x="5846949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Chevron 116"/>
            <p:cNvSpPr/>
            <p:nvPr/>
          </p:nvSpPr>
          <p:spPr bwMode="auto">
            <a:xfrm>
              <a:off x="6067607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Chevron 117"/>
            <p:cNvSpPr/>
            <p:nvPr/>
          </p:nvSpPr>
          <p:spPr bwMode="auto">
            <a:xfrm>
              <a:off x="6288265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Chevron 118"/>
            <p:cNvSpPr/>
            <p:nvPr/>
          </p:nvSpPr>
          <p:spPr bwMode="auto">
            <a:xfrm>
              <a:off x="6508924" y="2144789"/>
              <a:ext cx="51415" cy="51415"/>
            </a:xfrm>
            <a:prstGeom prst="chevron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9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Web App Creation</a:t>
            </a:r>
          </a:p>
        </p:txBody>
      </p:sp>
    </p:spTree>
    <p:extLst>
      <p:ext uri="{BB962C8B-B14F-4D97-AF65-F5344CB8AC3E}">
        <p14:creationId xmlns:p14="http://schemas.microsoft.com/office/powerpoint/2010/main" val="329382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294967295"/>
          </p:nvPr>
        </p:nvSpPr>
        <p:spPr>
          <a:xfrm>
            <a:off x="1157288" y="134938"/>
            <a:ext cx="11034712" cy="18764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2"/>
                </a:solidFill>
              </a:rPr>
              <a:t>Agenda</a:t>
            </a:r>
            <a:endParaRPr lang="en-US" sz="6600" dirty="0">
              <a:solidFill>
                <a:schemeClr val="bg2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4294967295"/>
          </p:nvPr>
        </p:nvSpPr>
        <p:spPr>
          <a:xfrm>
            <a:off x="1004888" y="2155825"/>
            <a:ext cx="11187112" cy="4416425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Azure App Service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>
                <a:sym typeface="Wingdings" panose="05000000000000000000" pitchFamily="2" charset="2"/>
              </a:rPr>
              <a:t>Web App </a:t>
            </a:r>
            <a:r>
              <a:rPr lang="en-US" sz="4000" dirty="0" smtClean="0">
                <a:sym typeface="Wingdings" panose="05000000000000000000" pitchFamily="2" charset="2"/>
              </a:rPr>
              <a:t>creation</a:t>
            </a:r>
            <a:endParaRPr lang="en-US" sz="4000" dirty="0" smtClean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Deployment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Source Control Integration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endParaRPr lang="en-US" sz="4000" dirty="0" smtClean="0">
              <a:solidFill>
                <a:schemeClr val="bg1"/>
              </a:solidFill>
              <a:latin typeface="+mj-lt"/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ym typeface="Wingdings" panose="05000000000000000000" pitchFamily="2" charset="2"/>
              </a:rPr>
              <a:t>Scale</a:t>
            </a:r>
            <a:endParaRPr lang="en-US" sz="4000" dirty="0">
              <a:sym typeface="Wingdings" panose="05000000000000000000" pitchFamily="2" charset="2"/>
            </a:endParaRP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Web Jobs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Site Slots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Backup</a:t>
            </a:r>
          </a:p>
          <a:p>
            <a:pPr marL="571500" indent="-571500">
              <a:buFont typeface="Wingdings" panose="05000000000000000000" pitchFamily="2" charset="2"/>
              <a:buChar char="à"/>
            </a:pPr>
            <a:r>
              <a:rPr lang="en-US" sz="4000" dirty="0" smtClean="0">
                <a:solidFill>
                  <a:schemeClr val="bg1"/>
                </a:solidFill>
                <a:latin typeface="+mj-lt"/>
                <a:sym typeface="Wingdings" panose="05000000000000000000" pitchFamily="2" charset="2"/>
              </a:rPr>
              <a:t>Hybrid Connections</a:t>
            </a:r>
          </a:p>
        </p:txBody>
      </p:sp>
    </p:spTree>
    <p:extLst>
      <p:ext uri="{BB962C8B-B14F-4D97-AF65-F5344CB8AC3E}">
        <p14:creationId xmlns:p14="http://schemas.microsoft.com/office/powerpoint/2010/main" val="14670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240" y="1614478"/>
            <a:ext cx="11653523" cy="4838248"/>
          </a:xfrm>
        </p:spPr>
        <p:txBody>
          <a:bodyPr/>
          <a:lstStyle/>
          <a:p>
            <a:pPr fontAlgn="ctr"/>
            <a:r>
              <a:rPr lang="en-NZ" sz="3600" dirty="0"/>
              <a:t>Scalable design</a:t>
            </a:r>
          </a:p>
          <a:p>
            <a:pPr fontAlgn="ctr"/>
            <a:r>
              <a:rPr lang="en-NZ" sz="3600" dirty="0"/>
              <a:t>Eliminate Single point of failures</a:t>
            </a:r>
          </a:p>
          <a:p>
            <a:pPr fontAlgn="ctr"/>
            <a:r>
              <a:rPr lang="en-NZ" sz="3600" dirty="0"/>
              <a:t>High Availability/Fault tolerance</a:t>
            </a:r>
          </a:p>
          <a:p>
            <a:pPr fontAlgn="ctr"/>
            <a:r>
              <a:rPr lang="en-NZ" sz="3600" dirty="0"/>
              <a:t>Setup Monitoring and Alerts</a:t>
            </a:r>
          </a:p>
          <a:p>
            <a:pPr fontAlgn="ctr"/>
            <a:r>
              <a:rPr lang="en-NZ" sz="3600" dirty="0"/>
              <a:t>Automate Infrastructure such as Deployment, Log parsing</a:t>
            </a:r>
          </a:p>
          <a:p>
            <a:pPr fontAlgn="ctr"/>
            <a:r>
              <a:rPr lang="en-NZ" sz="3600" dirty="0"/>
              <a:t>Self-Healing (Detect issues and restart the instance)</a:t>
            </a:r>
          </a:p>
          <a:p>
            <a:pPr fontAlgn="ctr"/>
            <a:r>
              <a:rPr lang="en-NZ" sz="3600" dirty="0"/>
              <a:t>Proactively avoid failures (fire drills, test for failures and recovery procedures</a:t>
            </a:r>
            <a:r>
              <a:rPr lang="en-NZ" sz="3600" dirty="0" smtClean="0"/>
              <a:t>)</a:t>
            </a:r>
            <a:endParaRPr lang="en-NZ" sz="3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Best Practices for Cloud managed Websites</a:t>
            </a:r>
          </a:p>
        </p:txBody>
      </p:sp>
    </p:spTree>
    <p:extLst>
      <p:ext uri="{BB962C8B-B14F-4D97-AF65-F5344CB8AC3E}">
        <p14:creationId xmlns:p14="http://schemas.microsoft.com/office/powerpoint/2010/main" val="315178850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 in Azure App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9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794" y="298546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39838" y="493782"/>
            <a:ext cx="4664598" cy="2178331"/>
            <a:chOff x="439838" y="493782"/>
            <a:chExt cx="4664598" cy="2178331"/>
          </a:xfrm>
        </p:grpSpPr>
        <p:sp>
          <p:nvSpPr>
            <p:cNvPr id="10" name="TextBox 9"/>
            <p:cNvSpPr txBox="1"/>
            <p:nvPr/>
          </p:nvSpPr>
          <p:spPr>
            <a:xfrm>
              <a:off x="439838" y="1287118"/>
              <a:ext cx="36004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.NET</a:t>
              </a:r>
            </a:p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Python</a:t>
              </a:r>
            </a:p>
            <a:p>
              <a:endPara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9838" y="493782"/>
              <a:ext cx="46645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92D050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Develop apps with…</a:t>
              </a:r>
              <a:endParaRPr lang="en-US" sz="4000" dirty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1664" y="1287118"/>
              <a:ext cx="138975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Node.js</a:t>
              </a:r>
            </a:p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Java</a:t>
              </a:r>
              <a:endPara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02022" y="1287118"/>
              <a:ext cx="9567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PHP</a:t>
              </a:r>
              <a:endPara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" y="3302216"/>
            <a:ext cx="4822369" cy="3565454"/>
            <a:chOff x="1" y="3302216"/>
            <a:chExt cx="4822369" cy="356545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" y="3743009"/>
              <a:ext cx="4822369" cy="312466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5340" y="3302216"/>
              <a:ext cx="2092500" cy="23400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7611" y="5043761"/>
              <a:ext cx="1237500" cy="14625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8810" y="4960912"/>
              <a:ext cx="447874" cy="122419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7977" y="5707769"/>
              <a:ext cx="1481228" cy="956627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1764141" y="1287118"/>
            <a:ext cx="1686910" cy="966143"/>
            <a:chOff x="1447611" y="1287118"/>
            <a:chExt cx="1686910" cy="96614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447611" y="1287118"/>
              <a:ext cx="0" cy="966143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134521" y="1287118"/>
              <a:ext cx="0" cy="966143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9787568" y="-79793"/>
            <a:ext cx="934789" cy="1104751"/>
            <a:chOff x="9787568" y="-79793"/>
            <a:chExt cx="934789" cy="110475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87568" y="-79793"/>
              <a:ext cx="934789" cy="110475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28954" y="214760"/>
              <a:ext cx="147937" cy="29587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4953778" y="713362"/>
            <a:ext cx="2966958" cy="4346616"/>
            <a:chOff x="4953778" y="713362"/>
            <a:chExt cx="2966958" cy="4346616"/>
          </a:xfrm>
        </p:grpSpPr>
        <p:grpSp>
          <p:nvGrpSpPr>
            <p:cNvPr id="39" name="Group 38"/>
            <p:cNvGrpSpPr/>
            <p:nvPr/>
          </p:nvGrpSpPr>
          <p:grpSpPr>
            <a:xfrm>
              <a:off x="5208428" y="713362"/>
              <a:ext cx="2712308" cy="4040125"/>
              <a:chOff x="768089" y="-1605208"/>
              <a:chExt cx="3768750" cy="561375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8089" y="-1605208"/>
                <a:ext cx="3768750" cy="561375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55198" y="534480"/>
                <a:ext cx="1361250" cy="1800000"/>
              </a:xfrm>
              <a:prstGeom prst="rect">
                <a:avLst/>
              </a:prstGeom>
            </p:spPr>
          </p:pic>
        </p:grpSp>
        <p:sp>
          <p:nvSpPr>
            <p:cNvPr id="32" name="TextBox 31"/>
            <p:cNvSpPr txBox="1"/>
            <p:nvPr/>
          </p:nvSpPr>
          <p:spPr>
            <a:xfrm rot="2035382">
              <a:off x="4953778" y="4105871"/>
              <a:ext cx="23865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Web App</a:t>
              </a:r>
              <a:endPara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endPara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marL="252000">
              <a:spcBef>
                <a:spcPts val="0"/>
              </a:spcBef>
            </a:pPr>
            <a:r>
              <a:rPr lang="en-US" dirty="0"/>
              <a:t>Visual Studio + App Service Web Apps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6819771" cy="271938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Azure Resources during File / New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Create Web App during deploy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Manage with Server Explorer</a:t>
            </a:r>
          </a:p>
          <a:p>
            <a:pPr marL="0" indent="0">
              <a:buNone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712" y="441435"/>
            <a:ext cx="12192000" cy="52662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0">
              <a:spcBef>
                <a:spcPts val="0"/>
              </a:spcBef>
              <a:spcAft>
                <a:spcPts val="1800"/>
              </a:spcAft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700" y="2193928"/>
            <a:ext cx="4110493" cy="2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29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085889" y="2804607"/>
            <a:ext cx="10020223" cy="1248787"/>
            <a:chOff x="1285670" y="4669704"/>
            <a:chExt cx="10020223" cy="12487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6060767" y="4669704"/>
              <a:ext cx="576373" cy="57260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891176" y="5272160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white"/>
                  </a:solidFill>
                </a:rPr>
                <a:t>GitHub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2919543" y="4711603"/>
              <a:ext cx="520141" cy="51674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430562" y="5272160"/>
              <a:ext cx="1498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Visual Studio</a:t>
              </a:r>
            </a:p>
            <a:p>
              <a:pPr algn="ctr"/>
              <a:r>
                <a:rPr lang="en-US" dirty="0">
                  <a:solidFill>
                    <a:prstClr val="white"/>
                  </a:solidFill>
                </a:rPr>
                <a:t>Online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biLevel thresh="25000"/>
            </a:blip>
            <a:stretch>
              <a:fillRect/>
            </a:stretch>
          </p:blipFill>
          <p:spPr>
            <a:xfrm>
              <a:off x="1285670" y="4683670"/>
              <a:ext cx="604489" cy="60053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48906" y="5272160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white"/>
                  </a:solidFill>
                </a:rPr>
                <a:t>Git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biLevel thresh="25000"/>
            </a:blip>
            <a:stretch>
              <a:fillRect/>
            </a:stretch>
          </p:blipFill>
          <p:spPr>
            <a:xfrm>
              <a:off x="7666524" y="4683670"/>
              <a:ext cx="477968" cy="54467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339391" y="5272160"/>
              <a:ext cx="1132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white"/>
                  </a:solidFill>
                </a:rPr>
                <a:t>BitBucket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biLevel thresh="25000"/>
            </a:blip>
            <a:stretch>
              <a:fillRect/>
            </a:stretch>
          </p:blipFill>
          <p:spPr>
            <a:xfrm>
              <a:off x="4469068" y="4753501"/>
              <a:ext cx="562315" cy="43294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4185006" y="5272160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prstClr val="white"/>
                  </a:solidFill>
                </a:rPr>
                <a:t>CodePlex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tretch>
              <a:fillRect/>
            </a:stretch>
          </p:blipFill>
          <p:spPr>
            <a:xfrm>
              <a:off x="9173876" y="4676688"/>
              <a:ext cx="604489" cy="558639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943474" y="5272160"/>
              <a:ext cx="1065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prstClr val="white"/>
                  </a:solidFill>
                </a:rPr>
                <a:t>DropBox</a:t>
              </a:r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7751" y="4674981"/>
              <a:ext cx="447737" cy="562053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0757345" y="5272160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white"/>
                  </a:solidFill>
                </a:rPr>
                <a:t>FTP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2565" y="4280414"/>
            <a:ext cx="120668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+mj-lt"/>
              </a:rPr>
              <a:t>C</a:t>
            </a:r>
            <a:r>
              <a:rPr lang="en-US" sz="6600" dirty="0" smtClean="0">
                <a:solidFill>
                  <a:prstClr val="white"/>
                </a:solidFill>
                <a:latin typeface="+mj-lt"/>
              </a:rPr>
              <a:t>hoose </a:t>
            </a:r>
            <a:r>
              <a:rPr lang="en-US" sz="6600" dirty="0">
                <a:solidFill>
                  <a:prstClr val="white"/>
                </a:solidFill>
                <a:latin typeface="+mj-lt"/>
              </a:rPr>
              <a:t>your own </a:t>
            </a:r>
            <a:r>
              <a:rPr lang="en-US" sz="6600" dirty="0" smtClean="0">
                <a:solidFill>
                  <a:prstClr val="white"/>
                </a:solidFill>
                <a:latin typeface="+mj-lt"/>
              </a:rPr>
              <a:t>adventure</a:t>
            </a:r>
            <a:r>
              <a:rPr lang="en-US" sz="6600" dirty="0">
                <a:solidFill>
                  <a:prstClr val="white"/>
                </a:solidFill>
                <a:latin typeface="+mj-lt"/>
              </a:rPr>
              <a:t>!</a:t>
            </a:r>
          </a:p>
        </p:txBody>
      </p:sp>
      <p:sp>
        <p:nvSpPr>
          <p:cNvPr id="38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>
                <a:solidFill>
                  <a:prstClr val="white"/>
                </a:solidFill>
              </a:rPr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22109863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448800" y="6256338"/>
            <a:ext cx="2743200" cy="365125"/>
          </a:xfrm>
          <a:prstGeom prst="rect">
            <a:avLst/>
          </a:prstGeom>
        </p:spPr>
        <p:txBody>
          <a:bodyPr/>
          <a:lstStyle/>
          <a:p>
            <a:fld id="{0A164282-434E-41D4-9582-783D542A7B68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72" y="1015632"/>
            <a:ext cx="11027057" cy="5573621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 smtClean="0">
                <a:solidFill>
                  <a:prstClr val="white"/>
                </a:solidFill>
              </a:rPr>
              <a:t>Deployments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73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Scale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577521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97226" y="2514536"/>
            <a:ext cx="10797548" cy="532565"/>
            <a:chOff x="339034" y="1899061"/>
            <a:chExt cx="10797548" cy="532565"/>
          </a:xfrm>
        </p:grpSpPr>
        <p:grpSp>
          <p:nvGrpSpPr>
            <p:cNvPr id="4" name="Group 3"/>
            <p:cNvGrpSpPr/>
            <p:nvPr/>
          </p:nvGrpSpPr>
          <p:grpSpPr>
            <a:xfrm>
              <a:off x="2999285" y="1899062"/>
              <a:ext cx="6384569" cy="532564"/>
              <a:chOff x="2844907" y="1899062"/>
              <a:chExt cx="6384569" cy="532564"/>
            </a:xfrm>
            <a:solidFill>
              <a:srgbClr val="999999"/>
            </a:solidFill>
          </p:grpSpPr>
          <p:grpSp>
            <p:nvGrpSpPr>
              <p:cNvPr id="5" name="Group 4"/>
              <p:cNvGrpSpPr/>
              <p:nvPr/>
            </p:nvGrpSpPr>
            <p:grpSpPr>
              <a:xfrm>
                <a:off x="3540169" y="1962418"/>
                <a:ext cx="4992400" cy="396507"/>
                <a:chOff x="3290793" y="2025775"/>
                <a:chExt cx="4992400" cy="396507"/>
              </a:xfrm>
              <a:grpFill/>
            </p:grpSpPr>
            <p:sp>
              <p:nvSpPr>
                <p:cNvPr id="8" name="Rectangle 7"/>
                <p:cNvSpPr/>
                <p:nvPr/>
              </p:nvSpPr>
              <p:spPr bwMode="auto">
                <a:xfrm>
                  <a:off x="3290793" y="2134948"/>
                  <a:ext cx="4992400" cy="196851"/>
                </a:xfrm>
                <a:prstGeom prst="rect">
                  <a:avLst/>
                </a:prstGeom>
                <a:grpFill/>
                <a:ln>
                  <a:solidFill>
                    <a:srgbClr val="99999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8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00" dirty="0">
                    <a:solidFill>
                      <a:srgbClr val="999999"/>
                    </a:solidFill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 bwMode="auto">
                <a:xfrm>
                  <a:off x="3290794" y="2134950"/>
                  <a:ext cx="2867772" cy="196850"/>
                </a:xfrm>
                <a:prstGeom prst="rect">
                  <a:avLst/>
                </a:prstGeom>
                <a:solidFill>
                  <a:srgbClr val="289FD7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8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00" dirty="0">
                    <a:gradFill>
                      <a:gsLst>
                        <a:gs pos="0">
                          <a:srgbClr val="5F5F5F"/>
                        </a:gs>
                        <a:gs pos="100000">
                          <a:srgbClr val="5F5F5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1" name="Rectangle 10"/>
                <p:cNvSpPr/>
                <p:nvPr/>
              </p:nvSpPr>
              <p:spPr bwMode="auto">
                <a:xfrm>
                  <a:off x="6158565" y="2025775"/>
                  <a:ext cx="101496" cy="396507"/>
                </a:xfrm>
                <a:prstGeom prst="rect">
                  <a:avLst/>
                </a:prstGeom>
                <a:solidFill>
                  <a:srgbClr val="00B0F0"/>
                </a:solidFill>
                <a:ln w="1270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36" tIns="45718" rIns="91436" bIns="4571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8558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00" dirty="0">
                    <a:gradFill>
                      <a:gsLst>
                        <a:gs pos="0">
                          <a:srgbClr val="5F5F5F"/>
                        </a:gs>
                        <a:gs pos="100000">
                          <a:srgbClr val="5F5F5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sp>
            <p:nvSpPr>
              <p:cNvPr id="6" name="TextBox 5"/>
              <p:cNvSpPr txBox="1"/>
              <p:nvPr/>
            </p:nvSpPr>
            <p:spPr>
              <a:xfrm>
                <a:off x="2844907" y="1899062"/>
                <a:ext cx="593766" cy="52322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8635710" y="1908406"/>
                <a:ext cx="593766" cy="523220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6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39034" y="1899061"/>
              <a:ext cx="2557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Instance Count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86771" y="1908406"/>
              <a:ext cx="1649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Instances</a:t>
              </a:r>
            </a:p>
          </p:txBody>
        </p:sp>
      </p:grpSp>
      <p:sp>
        <p:nvSpPr>
          <p:cNvPr id="13" name="Title 2"/>
          <p:cNvSpPr txBox="1">
            <a:spLocks/>
          </p:cNvSpPr>
          <p:nvPr/>
        </p:nvSpPr>
        <p:spPr>
          <a:xfrm>
            <a:off x="0" y="1"/>
            <a:ext cx="1164062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2800" dirty="0" smtClean="0">
                <a:solidFill>
                  <a:prstClr val="white"/>
                </a:solidFill>
              </a:rPr>
              <a:t>Manual Scaling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79177" y="4569250"/>
            <a:ext cx="1430383" cy="1453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809560" y="4569250"/>
            <a:ext cx="1430383" cy="14533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239943" y="4569250"/>
            <a:ext cx="1430383" cy="14533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7531092" y="4569250"/>
            <a:ext cx="1430383" cy="14533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961475" y="4569250"/>
            <a:ext cx="1430383" cy="14533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0391858" y="4569250"/>
            <a:ext cx="1430383" cy="145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051206" y="4569250"/>
            <a:ext cx="1430383" cy="14533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1822241" y="4569250"/>
            <a:ext cx="1430383" cy="14533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68925" y="5053262"/>
            <a:ext cx="1430383" cy="4840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70325" y="5538566"/>
            <a:ext cx="1430383" cy="4840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102108" y="5053908"/>
            <a:ext cx="1430383" cy="4840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100709" y="5538567"/>
            <a:ext cx="1430383" cy="4840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673124" y="4568603"/>
            <a:ext cx="1430383" cy="4840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097911" y="4567311"/>
            <a:ext cx="1430383" cy="48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4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208428" y="713362"/>
            <a:ext cx="2712308" cy="4040125"/>
            <a:chOff x="768089" y="-1605208"/>
            <a:chExt cx="3768750" cy="561375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1657972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AutoScale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0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380" y="4146760"/>
            <a:ext cx="2172796" cy="14000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606742" y="-984809"/>
            <a:ext cx="2712308" cy="4040125"/>
            <a:chOff x="768089" y="-1605208"/>
            <a:chExt cx="3768750" cy="56137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208428" y="713362"/>
            <a:ext cx="2712308" cy="4040125"/>
            <a:chOff x="768089" y="-1605208"/>
            <a:chExt cx="3768750" cy="561375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7777456" y="2422420"/>
            <a:ext cx="2712308" cy="4040125"/>
            <a:chOff x="768089" y="-1605208"/>
            <a:chExt cx="3768750" cy="561375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581025" y="1657972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AutoScale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4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377" y="2875002"/>
            <a:ext cx="120572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prstClr val="white"/>
                </a:solidFill>
                <a:latin typeface="+mj-lt"/>
              </a:rPr>
              <a:t>Fastest way to build for the cloud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47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6828" y="-2672094"/>
            <a:ext cx="2712308" cy="4040125"/>
            <a:chOff x="768089" y="-1605208"/>
            <a:chExt cx="3768750" cy="5613751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2606742" y="-984809"/>
            <a:ext cx="2712308" cy="4040125"/>
            <a:chOff x="768089" y="-1605208"/>
            <a:chExt cx="3768750" cy="5613751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5208428" y="713362"/>
            <a:ext cx="2712308" cy="4040125"/>
            <a:chOff x="768089" y="-1605208"/>
            <a:chExt cx="3768750" cy="5613751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7777456" y="2422420"/>
            <a:ext cx="2712308" cy="4040125"/>
            <a:chOff x="768089" y="-1605208"/>
            <a:chExt cx="3768750" cy="561375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0357370" y="4131478"/>
            <a:ext cx="2712308" cy="4040125"/>
            <a:chOff x="768089" y="-1605208"/>
            <a:chExt cx="3768750" cy="5613751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2606742" y="-3412323"/>
            <a:ext cx="2712308" cy="4040125"/>
            <a:chOff x="768089" y="-1605208"/>
            <a:chExt cx="3768750" cy="5613751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5208428" y="-1714152"/>
            <a:ext cx="2712308" cy="4040125"/>
            <a:chOff x="768089" y="-1605208"/>
            <a:chExt cx="3768750" cy="5613751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7777456" y="-5094"/>
            <a:ext cx="2712308" cy="4040125"/>
            <a:chOff x="768089" y="-1605208"/>
            <a:chExt cx="3768750" cy="5613751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0357370" y="1703964"/>
            <a:ext cx="2712308" cy="4040125"/>
            <a:chOff x="768089" y="-1605208"/>
            <a:chExt cx="3768750" cy="5613751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99" y="5344301"/>
            <a:ext cx="2172796" cy="140007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380" y="4146760"/>
            <a:ext cx="2172796" cy="140007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81025" y="1657972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AutoScale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grpSp>
        <p:nvGrpSpPr>
          <p:cNvPr id="68" name="Group 67"/>
          <p:cNvGrpSpPr/>
          <p:nvPr/>
        </p:nvGrpSpPr>
        <p:grpSpPr>
          <a:xfrm>
            <a:off x="7777456" y="-2431811"/>
            <a:ext cx="2712308" cy="4040125"/>
            <a:chOff x="768089" y="-1605208"/>
            <a:chExt cx="3768750" cy="5613751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10357370" y="-722753"/>
            <a:ext cx="2712308" cy="4040125"/>
            <a:chOff x="768089" y="-1605208"/>
            <a:chExt cx="3768750" cy="5613751"/>
          </a:xfrm>
        </p:grpSpPr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10357370" y="-3128495"/>
            <a:ext cx="2712308" cy="4040125"/>
            <a:chOff x="768089" y="-1605208"/>
            <a:chExt cx="3768750" cy="5613751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89" y="-1605208"/>
              <a:ext cx="3768750" cy="561375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5198" y="534480"/>
              <a:ext cx="1361250" cy="1800000"/>
            </a:xfrm>
            <a:prstGeom prst="rect">
              <a:avLst/>
            </a:prstGeom>
          </p:spPr>
        </p:pic>
      </p:grpSp>
      <p:sp>
        <p:nvSpPr>
          <p:cNvPr id="86" name="TextBox 85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0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75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72857" y="1552221"/>
            <a:ext cx="6384569" cy="532564"/>
            <a:chOff x="2844907" y="1899062"/>
            <a:chExt cx="6384569" cy="532564"/>
          </a:xfrm>
          <a:solidFill>
            <a:srgbClr val="999999"/>
          </a:solidFill>
        </p:grpSpPr>
        <p:grpSp>
          <p:nvGrpSpPr>
            <p:cNvPr id="5" name="Group 4"/>
            <p:cNvGrpSpPr/>
            <p:nvPr/>
          </p:nvGrpSpPr>
          <p:grpSpPr>
            <a:xfrm>
              <a:off x="3540169" y="1962418"/>
              <a:ext cx="4992400" cy="396508"/>
              <a:chOff x="3290793" y="2025775"/>
              <a:chExt cx="4992400" cy="396508"/>
            </a:xfrm>
            <a:grpFill/>
          </p:grpSpPr>
          <p:sp>
            <p:nvSpPr>
              <p:cNvPr id="8" name="Rectangle 7"/>
              <p:cNvSpPr/>
              <p:nvPr/>
            </p:nvSpPr>
            <p:spPr bwMode="auto">
              <a:xfrm>
                <a:off x="3290793" y="2134948"/>
                <a:ext cx="4992400" cy="196851"/>
              </a:xfrm>
              <a:prstGeom prst="rect">
                <a:avLst/>
              </a:prstGeom>
              <a:grpFill/>
              <a:ln>
                <a:solidFill>
                  <a:srgbClr val="99999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solidFill>
                    <a:srgbClr val="999999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898180" y="2134949"/>
                <a:ext cx="2260385" cy="196851"/>
              </a:xfrm>
              <a:prstGeom prst="rect">
                <a:avLst/>
              </a:prstGeom>
              <a:solidFill>
                <a:srgbClr val="289F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3796684" y="2025776"/>
                <a:ext cx="101496" cy="396507"/>
              </a:xfrm>
              <a:prstGeom prst="rect">
                <a:avLst/>
              </a:prstGeom>
              <a:solidFill>
                <a:srgbClr val="19396C"/>
              </a:solidFill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6158565" y="2025775"/>
                <a:ext cx="101496" cy="396507"/>
              </a:xfrm>
              <a:prstGeom prst="rect">
                <a:avLst/>
              </a:prstGeom>
              <a:solidFill>
                <a:srgbClr val="19396C"/>
              </a:solidFill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844907" y="1899062"/>
              <a:ext cx="593766" cy="52322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35710" y="1908406"/>
              <a:ext cx="593766" cy="52322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72857" y="2633142"/>
            <a:ext cx="6384569" cy="523220"/>
            <a:chOff x="2749907" y="2979983"/>
            <a:chExt cx="6384569" cy="523220"/>
          </a:xfrm>
        </p:grpSpPr>
        <p:grpSp>
          <p:nvGrpSpPr>
            <p:cNvPr id="13" name="Group 12"/>
            <p:cNvGrpSpPr/>
            <p:nvPr/>
          </p:nvGrpSpPr>
          <p:grpSpPr>
            <a:xfrm>
              <a:off x="3445169" y="3168356"/>
              <a:ext cx="4992624" cy="186277"/>
              <a:chOff x="2274474" y="1232678"/>
              <a:chExt cx="4992624" cy="186277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2274474" y="1232679"/>
                <a:ext cx="4992624" cy="186276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5243742" y="1232678"/>
                <a:ext cx="1309531" cy="185046"/>
              </a:xfrm>
              <a:prstGeom prst="rect">
                <a:avLst/>
              </a:prstGeom>
              <a:solidFill>
                <a:srgbClr val="289F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58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00" dirty="0">
                  <a:gradFill>
                    <a:gsLst>
                      <a:gs pos="0">
                        <a:srgbClr val="5F5F5F"/>
                      </a:gs>
                      <a:gs pos="100000">
                        <a:srgbClr val="5F5F5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4" name="Rectangle 13"/>
            <p:cNvSpPr/>
            <p:nvPr/>
          </p:nvSpPr>
          <p:spPr bwMode="auto">
            <a:xfrm>
              <a:off x="6363689" y="3062625"/>
              <a:ext cx="101496" cy="396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80" fontAlgn="base">
                <a:spcBef>
                  <a:spcPct val="0"/>
                </a:spcBef>
                <a:spcAft>
                  <a:spcPct val="0"/>
                </a:spcAft>
              </a:pPr>
              <a:endParaRPr lang="en-US" sz="1700" dirty="0">
                <a:gradFill>
                  <a:gsLst>
                    <a:gs pos="0">
                      <a:srgbClr val="5F5F5F"/>
                    </a:gs>
                    <a:gs pos="100000">
                      <a:srgbClr val="5F5F5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696600" y="3062624"/>
              <a:ext cx="101496" cy="39650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80" fontAlgn="base">
                <a:spcBef>
                  <a:spcPct val="0"/>
                </a:spcBef>
                <a:spcAft>
                  <a:spcPct val="0"/>
                </a:spcAft>
              </a:pPr>
              <a:endParaRPr lang="en-US" sz="1700" dirty="0">
                <a:gradFill>
                  <a:gsLst>
                    <a:gs pos="0">
                      <a:srgbClr val="5F5F5F"/>
                    </a:gs>
                    <a:gs pos="100000">
                      <a:srgbClr val="5F5F5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9907" y="2979983"/>
              <a:ext cx="593766" cy="52322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60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40710" y="2979983"/>
              <a:ext cx="593766" cy="523220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80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412606" y="1552220"/>
            <a:ext cx="2557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Instance Count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0069" y="3714063"/>
            <a:ext cx="5651863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800" dirty="0" smtClean="0"/>
              <a:t>CPU Percentage</a:t>
            </a:r>
          </a:p>
          <a:p>
            <a:r>
              <a:rPr lang="en-US" sz="2800" dirty="0" smtClean="0"/>
              <a:t>Memory Percentage</a:t>
            </a:r>
          </a:p>
          <a:p>
            <a:r>
              <a:rPr lang="en-US" sz="2800" dirty="0" smtClean="0"/>
              <a:t>Disk Queue Length</a:t>
            </a:r>
          </a:p>
          <a:p>
            <a:r>
              <a:rPr lang="en-US" sz="2800" dirty="0" smtClean="0"/>
              <a:t>HTTP Queue Length</a:t>
            </a:r>
          </a:p>
          <a:p>
            <a:r>
              <a:rPr lang="en-US" sz="2800" dirty="0" smtClean="0"/>
              <a:t>Data In</a:t>
            </a:r>
          </a:p>
          <a:p>
            <a:r>
              <a:rPr lang="en-US" sz="2800" dirty="0" smtClean="0"/>
              <a:t>Data Out 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9560343" y="2633142"/>
            <a:ext cx="135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Percent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60343" y="1561565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Instances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59273" y="2589070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[Metric]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5" name="Title 2"/>
          <p:cNvSpPr txBox="1">
            <a:spLocks/>
          </p:cNvSpPr>
          <p:nvPr/>
        </p:nvSpPr>
        <p:spPr>
          <a:xfrm>
            <a:off x="0" y="367231"/>
            <a:ext cx="11640620" cy="533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/>
            <a:r>
              <a:rPr lang="en-US" sz="4000" dirty="0" smtClean="0"/>
              <a:t>Auto-Scaling (Metrics)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57510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Web Jobs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6311692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78" y="1139431"/>
            <a:ext cx="7337472" cy="47338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363" y="4756882"/>
            <a:ext cx="2172796" cy="14000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002" y="1562735"/>
            <a:ext cx="6671087" cy="4310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WebJobs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7219" y="1636202"/>
            <a:ext cx="1507500" cy="978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0855" y="1629763"/>
            <a:ext cx="813864" cy="5299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86668" y="1300403"/>
            <a:ext cx="3997065" cy="2580782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093246" y="606416"/>
            <a:ext cx="2775838" cy="4134755"/>
            <a:chOff x="3719625" y="-351356"/>
            <a:chExt cx="2775838" cy="413475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1706" y="4968434"/>
            <a:ext cx="2301854" cy="1495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69923" y="4344555"/>
            <a:ext cx="1245420" cy="1789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90000" y="6190866"/>
            <a:ext cx="702179" cy="462975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218" y="4756882"/>
            <a:ext cx="2172796" cy="14000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11" y="4742868"/>
            <a:ext cx="2201267" cy="143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078" y="1139431"/>
            <a:ext cx="7337472" cy="47338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743009"/>
            <a:ext cx="4822369" cy="31246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712" y="-373535"/>
            <a:ext cx="7264070" cy="47062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668" y="1300403"/>
            <a:ext cx="3997065" cy="25807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9503" y="0"/>
            <a:ext cx="5582498" cy="36140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4314" y="267557"/>
            <a:ext cx="3327550" cy="21479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6137" y="2523955"/>
            <a:ext cx="1468487" cy="9485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77" y="5707769"/>
            <a:ext cx="1481228" cy="95662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10509568" y="388212"/>
            <a:ext cx="934789" cy="1104751"/>
            <a:chOff x="7012021" y="-1253215"/>
            <a:chExt cx="1237500" cy="146250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12021" y="-1253215"/>
              <a:ext cx="1237500" cy="14625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687" y="-912406"/>
              <a:ext cx="314973" cy="435664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581025" y="457200"/>
            <a:ext cx="3600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WebJobs</a:t>
            </a:r>
            <a:endParaRPr lang="en-US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340" y="3302216"/>
            <a:ext cx="2092500" cy="23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611" y="5043761"/>
            <a:ext cx="1237500" cy="1462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8810" y="4960912"/>
            <a:ext cx="447874" cy="1224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0855" y="1629763"/>
            <a:ext cx="813864" cy="52995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093246" y="606416"/>
            <a:ext cx="2775838" cy="4134755"/>
            <a:chOff x="3719625" y="-351356"/>
            <a:chExt cx="2775838" cy="4134755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719625" y="-351356"/>
              <a:ext cx="2775838" cy="413475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484016" y="1290841"/>
              <a:ext cx="979669" cy="1295431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57324" y="4677561"/>
            <a:ext cx="1275292" cy="8054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1706" y="4968434"/>
            <a:ext cx="2301854" cy="149551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69923" y="4344555"/>
            <a:ext cx="1245420" cy="17893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90000" y="6190866"/>
            <a:ext cx="702179" cy="46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152380" y="1067251"/>
            <a:ext cx="2427996" cy="3583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68151" y="2971109"/>
            <a:ext cx="1415845" cy="9124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95831" y="3579624"/>
            <a:ext cx="1992681" cy="1766948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9787568" y="-79793"/>
            <a:ext cx="934789" cy="1104751"/>
            <a:chOff x="9827324" y="-40038"/>
            <a:chExt cx="934789" cy="1104751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27324" y="-40038"/>
              <a:ext cx="934789" cy="110475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368710" y="254515"/>
              <a:ext cx="147937" cy="295874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 rot="2035382">
            <a:off x="4953778" y="4105871"/>
            <a:ext cx="23865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 App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8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 smtClean="0"/>
              <a:t>Application Insights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0749341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129" y="134754"/>
            <a:ext cx="12066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</a:rPr>
              <a:t>Application Insights</a:t>
            </a:r>
            <a:endParaRPr lang="en-US" sz="3600" dirty="0">
              <a:solidFill>
                <a:prstClr val="white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23426" y="601484"/>
            <a:ext cx="8251248" cy="4244832"/>
            <a:chOff x="2902927" y="654036"/>
            <a:chExt cx="8251248" cy="42448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927" y="654036"/>
              <a:ext cx="5311647" cy="424378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15528" y="655082"/>
              <a:ext cx="2638647" cy="4243786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Application Insights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527462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908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0" y="1"/>
            <a:ext cx="12192000" cy="5334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2000" algn="ctr"/>
            <a:r>
              <a:rPr lang="en-US" sz="2800" dirty="0" smtClean="0">
                <a:solidFill>
                  <a:prstClr val="white"/>
                </a:solidFill>
              </a:rPr>
              <a:t>The three ways to host your applications on the Microsoft Azure Platform</a:t>
            </a:r>
            <a:endParaRPr lang="en-US" sz="2800"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51078" y="1928081"/>
            <a:ext cx="10489845" cy="3777845"/>
            <a:chOff x="242716" y="1928081"/>
            <a:chExt cx="10489845" cy="3777845"/>
          </a:xfrm>
        </p:grpSpPr>
        <p:sp>
          <p:nvSpPr>
            <p:cNvPr id="3" name="Left Brace 2"/>
            <p:cNvSpPr/>
            <p:nvPr/>
          </p:nvSpPr>
          <p:spPr>
            <a:xfrm rot="16200000">
              <a:off x="7626622" y="1225587"/>
              <a:ext cx="614007" cy="5597870"/>
            </a:xfrm>
            <a:prstGeom prst="leftBrac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2716" y="4628708"/>
              <a:ext cx="455506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Infrastructure as a Service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IaaS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59442" y="1928081"/>
              <a:ext cx="9273117" cy="1747377"/>
              <a:chOff x="1566334" y="1928081"/>
              <a:chExt cx="9273117" cy="174737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6334" y="1947333"/>
                <a:ext cx="2121614" cy="17185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41582" y="1937707"/>
                <a:ext cx="2041384" cy="173775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275" y="1928081"/>
                <a:ext cx="1741176" cy="1737751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5892801" y="4628708"/>
              <a:ext cx="408164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Platform as a Service</a:t>
              </a:r>
            </a:p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+mj-lt"/>
                </a:rPr>
                <a:t>PaaS</a:t>
              </a:r>
              <a:endParaRPr lang="en-US" sz="3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</a:t>
            </a:r>
            <a:r>
              <a:rPr lang="en-US" dirty="0"/>
              <a:t>your applications </a:t>
            </a:r>
            <a:r>
              <a:rPr lang="en-US" dirty="0" smtClean="0"/>
              <a:t>on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406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6600" dirty="0"/>
              <a:t>Azure App Service </a:t>
            </a:r>
            <a:br>
              <a:rPr lang="en-NZ" sz="6600" dirty="0"/>
            </a:br>
            <a:r>
              <a:rPr lang="en-NZ" sz="6600" dirty="0"/>
              <a:t>Overview and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2074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52382" y="1350878"/>
            <a:ext cx="2405294" cy="2811981"/>
            <a:chOff x="2446422" y="1377469"/>
            <a:chExt cx="2453525" cy="2868367"/>
          </a:xfrm>
        </p:grpSpPr>
        <p:sp>
          <p:nvSpPr>
            <p:cNvPr id="31" name="Rectangle 30"/>
            <p:cNvSpPr/>
            <p:nvPr/>
          </p:nvSpPr>
          <p:spPr>
            <a:xfrm>
              <a:off x="2613947" y="3249242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Mobile Services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791" y="1912227"/>
              <a:ext cx="838572" cy="1204104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2446422" y="1377469"/>
              <a:ext cx="0" cy="2650989"/>
            </a:xfrm>
            <a:prstGeom prst="line">
              <a:avLst/>
            </a:prstGeom>
            <a:ln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2"/>
          <p:cNvSpPr txBox="1">
            <a:spLocks/>
          </p:cNvSpPr>
          <p:nvPr/>
        </p:nvSpPr>
        <p:spPr>
          <a:xfrm>
            <a:off x="343716" y="4794161"/>
            <a:ext cx="11474416" cy="899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FFFF"/>
                </a:solidFill>
              </a:rPr>
              <a:t>Key app services in Azure today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91692" y="1861625"/>
            <a:ext cx="2241062" cy="2313306"/>
            <a:chOff x="140401" y="1898457"/>
            <a:chExt cx="2286000" cy="2359693"/>
          </a:xfrm>
        </p:grpSpPr>
        <p:sp>
          <p:nvSpPr>
            <p:cNvPr id="35" name="Rectangle 34"/>
            <p:cNvSpPr/>
            <p:nvPr/>
          </p:nvSpPr>
          <p:spPr>
            <a:xfrm>
              <a:off x="140401" y="3261556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Azure Websites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44" y="1898457"/>
              <a:ext cx="1226857" cy="119825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120459" y="1350878"/>
            <a:ext cx="2342510" cy="2823298"/>
            <a:chOff x="4963990" y="1687706"/>
            <a:chExt cx="2389482" cy="2879911"/>
          </a:xfrm>
        </p:grpSpPr>
        <p:sp>
          <p:nvSpPr>
            <p:cNvPr id="53" name="Rectangle 52"/>
            <p:cNvSpPr/>
            <p:nvPr/>
          </p:nvSpPr>
          <p:spPr>
            <a:xfrm>
              <a:off x="5067472" y="3571023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BizTalk Services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1472" y="2170934"/>
              <a:ext cx="1408397" cy="138028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4963990" y="1687706"/>
              <a:ext cx="0" cy="2650989"/>
            </a:xfrm>
            <a:prstGeom prst="line">
              <a:avLst/>
            </a:prstGeom>
            <a:ln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1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652382" y="1350878"/>
            <a:ext cx="2405294" cy="2811981"/>
            <a:chOff x="2446422" y="1377469"/>
            <a:chExt cx="2453525" cy="2868367"/>
          </a:xfrm>
        </p:grpSpPr>
        <p:sp>
          <p:nvSpPr>
            <p:cNvPr id="31" name="Rectangle 30"/>
            <p:cNvSpPr/>
            <p:nvPr/>
          </p:nvSpPr>
          <p:spPr>
            <a:xfrm>
              <a:off x="2613947" y="3249242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Mobile Services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7791" y="1912227"/>
              <a:ext cx="838572" cy="1204104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2446422" y="1377469"/>
              <a:ext cx="0" cy="2650989"/>
            </a:xfrm>
            <a:prstGeom prst="line">
              <a:avLst/>
            </a:prstGeom>
            <a:ln>
              <a:solidFill>
                <a:srgbClr val="0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2"/>
          <p:cNvSpPr txBox="1">
            <a:spLocks/>
          </p:cNvSpPr>
          <p:nvPr/>
        </p:nvSpPr>
        <p:spPr>
          <a:xfrm>
            <a:off x="343716" y="4794161"/>
            <a:ext cx="11474416" cy="899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FFFFFF"/>
                </a:solidFill>
              </a:rPr>
              <a:t>Key app services in Azure today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391692" y="1861625"/>
            <a:ext cx="2241062" cy="2313306"/>
            <a:chOff x="140401" y="1898457"/>
            <a:chExt cx="2286000" cy="2359693"/>
          </a:xfrm>
        </p:grpSpPr>
        <p:sp>
          <p:nvSpPr>
            <p:cNvPr id="35" name="Rectangle 34"/>
            <p:cNvSpPr/>
            <p:nvPr/>
          </p:nvSpPr>
          <p:spPr>
            <a:xfrm>
              <a:off x="140401" y="3261556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Azure Websites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944" y="1898457"/>
              <a:ext cx="1226857" cy="119825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120459" y="1350878"/>
            <a:ext cx="2342510" cy="2823298"/>
            <a:chOff x="4963990" y="1687706"/>
            <a:chExt cx="2389482" cy="2879911"/>
          </a:xfrm>
        </p:grpSpPr>
        <p:sp>
          <p:nvSpPr>
            <p:cNvPr id="53" name="Rectangle 52"/>
            <p:cNvSpPr/>
            <p:nvPr/>
          </p:nvSpPr>
          <p:spPr>
            <a:xfrm>
              <a:off x="5067472" y="3571023"/>
              <a:ext cx="2286000" cy="9965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54" tIns="182854" rIns="182854" bIns="182854" rtlCol="0" anchor="b"/>
            <a:lstStyle/>
            <a:p>
              <a:pPr algn="ctr" defTabSz="914225"/>
              <a:r>
                <a:rPr lang="en-US" sz="2353" dirty="0">
                  <a:solidFill>
                    <a:srgbClr val="FFFFFF"/>
                  </a:solidFill>
                  <a:latin typeface="Segoe UI Light"/>
                </a:rPr>
                <a:t>BizTalk Services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71472" y="2170934"/>
              <a:ext cx="1408397" cy="1380282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>
              <a:off x="4963990" y="1687706"/>
              <a:ext cx="0" cy="2650989"/>
            </a:xfrm>
            <a:prstGeom prst="line">
              <a:avLst/>
            </a:prstGeom>
            <a:ln>
              <a:solidFill>
                <a:srgbClr val="008E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801095" y="2668152"/>
            <a:ext cx="6517649" cy="1810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193" indent="-448193" defTabSz="914367">
              <a:spcAft>
                <a:spcPts val="1765"/>
              </a:spcAft>
              <a:buFont typeface="Wingdings" panose="05000000000000000000" pitchFamily="2" charset="2"/>
              <a:buChar char="à"/>
            </a:pPr>
            <a:r>
              <a:rPr lang="en-US" sz="2745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Unique integrated offering</a:t>
            </a:r>
          </a:p>
          <a:p>
            <a:pPr marL="448193" indent="-448193" defTabSz="914367">
              <a:spcAft>
                <a:spcPts val="1765"/>
              </a:spcAft>
              <a:buFont typeface="Wingdings" panose="05000000000000000000" pitchFamily="2" charset="2"/>
              <a:buChar char="à"/>
            </a:pPr>
            <a:r>
              <a:rPr lang="en-US" sz="2745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Build rich, engaging &amp; intelligent apps</a:t>
            </a:r>
          </a:p>
          <a:p>
            <a:pPr marL="448193" indent="-448193" defTabSz="914367">
              <a:spcAft>
                <a:spcPts val="1765"/>
              </a:spcAft>
              <a:buFont typeface="Wingdings" panose="05000000000000000000" pitchFamily="2" charset="2"/>
              <a:buChar char="à"/>
            </a:pPr>
            <a:r>
              <a:rPr lang="en-US" sz="2745" dirty="0">
                <a:solidFill>
                  <a:srgbClr val="FFFFFF"/>
                </a:solidFill>
                <a:latin typeface="Segoe UI Light"/>
                <a:ea typeface="Calibri" panose="020F0502020204030204" pitchFamily="34" charset="0"/>
                <a:cs typeface="Times New Roman" panose="02020603050405020304" pitchFamily="18" charset="0"/>
              </a:rPr>
              <a:t>Scale as your business grows</a:t>
            </a:r>
            <a:endParaRPr lang="en-US" sz="1078" dirty="0">
              <a:solidFill>
                <a:srgbClr val="FFFFFF"/>
              </a:solidFill>
              <a:latin typeface="Segoe UI Ligh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61" y="2518559"/>
            <a:ext cx="2409402" cy="2409401"/>
          </a:xfrm>
          <a:prstGeom prst="rect">
            <a:avLst/>
          </a:prstGeom>
        </p:spPr>
      </p:pic>
      <p:sp>
        <p:nvSpPr>
          <p:cNvPr id="23" name="Title 2"/>
          <p:cNvSpPr txBox="1">
            <a:spLocks/>
          </p:cNvSpPr>
          <p:nvPr/>
        </p:nvSpPr>
        <p:spPr>
          <a:xfrm>
            <a:off x="516386" y="257970"/>
            <a:ext cx="11089958" cy="8995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Aft>
                <a:spcPts val="588"/>
              </a:spcAft>
            </a:pPr>
            <a:r>
              <a:rPr lang="en-US" sz="4800" dirty="0">
                <a:solidFill>
                  <a:srgbClr val="FFFFFF"/>
                </a:solidFill>
              </a:rPr>
              <a:t>Introducing Azure </a:t>
            </a:r>
            <a:r>
              <a:rPr lang="en-US" sz="4800">
                <a:solidFill>
                  <a:srgbClr val="FFFFFF"/>
                </a:solidFill>
              </a:rPr>
              <a:t>App Service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8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6000" y="126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7" y="2199134"/>
            <a:ext cx="3048251" cy="30482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193" y="3375774"/>
            <a:ext cx="758981" cy="6949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221" y="-5961"/>
            <a:ext cx="5498464" cy="68730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9454E-6 3.03677E-6 L -0.45825 -0.00091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13" y="-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"/>
          <p:cNvSpPr txBox="1">
            <a:spLocks/>
          </p:cNvSpPr>
          <p:nvPr/>
        </p:nvSpPr>
        <p:spPr>
          <a:xfrm>
            <a:off x="5535896" y="3064953"/>
            <a:ext cx="5704297" cy="164176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588"/>
              </a:spcAft>
            </a:pPr>
            <a:r>
              <a:rPr lang="en-US" sz="7058" dirty="0">
                <a:solidFill>
                  <a:srgbClr val="FFFFFF"/>
                </a:solidFill>
              </a:rPr>
              <a:t>One price</a:t>
            </a:r>
            <a:endParaRPr lang="en-US" sz="4705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7" y="2199134"/>
            <a:ext cx="3048251" cy="304825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827734" y="3549812"/>
            <a:ext cx="453612" cy="267139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74387833-FC5C-4245-A3BF-5305B54D3E19}"/>
    </a:ext>
  </a:extLst>
</a:theme>
</file>

<file path=ppt/theme/theme3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4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74387833-FC5C-4245-A3BF-5305B54D3E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fee586e5-3c92-48eb-9898-42915e590ad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7302</TotalTime>
  <Words>811</Words>
  <Application>Microsoft Office PowerPoint</Application>
  <PresentationFormat>Widescreen</PresentationFormat>
  <Paragraphs>278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Times New Roman</vt:lpstr>
      <vt:lpstr>Wingdings</vt:lpstr>
      <vt:lpstr>1_Azure Event</vt:lpstr>
      <vt:lpstr>5-30629_Build_Template_DARK BLUE</vt:lpstr>
      <vt:lpstr>5-30629_Build_Template_WHITE</vt:lpstr>
      <vt:lpstr>1_5-30629_Build_Template_DARK BLUE</vt:lpstr>
      <vt:lpstr>Azure App Service</vt:lpstr>
      <vt:lpstr>Agenda</vt:lpstr>
      <vt:lpstr>PowerPoint Presentation</vt:lpstr>
      <vt:lpstr>Host your applications on Azure</vt:lpstr>
      <vt:lpstr>Azure App Service  Overview and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Built-in API Connectors</vt:lpstr>
      <vt:lpstr>PowerPoint Presentation</vt:lpstr>
      <vt:lpstr>PowerPoint Presentation</vt:lpstr>
      <vt:lpstr>PowerPoint Presentation</vt:lpstr>
      <vt:lpstr>PowerPoint Presentation</vt:lpstr>
      <vt:lpstr>Demo: Web App Creation</vt:lpstr>
      <vt:lpstr>Best Practices for Cloud managed Websites</vt:lpstr>
      <vt:lpstr>Web Apps in Azure App Service</vt:lpstr>
      <vt:lpstr>PowerPoint Presentation</vt:lpstr>
      <vt:lpstr>Visual Studio + App Service Web Apps</vt:lpstr>
      <vt:lpstr>PowerPoint Presentation</vt:lpstr>
      <vt:lpstr>PowerPoint Presentation</vt:lpstr>
      <vt:lpstr>Scale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Jobs</vt:lpstr>
      <vt:lpstr>PowerPoint Presentation</vt:lpstr>
      <vt:lpstr>PowerPoint Presentation</vt:lpstr>
      <vt:lpstr>Application Insights</vt:lpstr>
      <vt:lpstr>Application Insights 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Vishesh Oberoi [DATACOM]</cp:lastModifiedBy>
  <cp:revision>365</cp:revision>
  <cp:lastPrinted>2014-03-26T17:46:13Z</cp:lastPrinted>
  <dcterms:created xsi:type="dcterms:W3CDTF">2014-03-19T23:21:38Z</dcterms:created>
  <dcterms:modified xsi:type="dcterms:W3CDTF">2015-05-22T12:15:35Z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